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image" Target="../media/image5.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 Target="slide11.xml"/><Relationship Id="rId8" Type="http://schemas.openxmlformats.org/officeDocument/2006/relationships/slide" Target="slide8.xml"/><Relationship Id="rId7" Type="http://schemas.openxmlformats.org/officeDocument/2006/relationships/slide" Target="slide3.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27.xml"/><Relationship Id="rId3" Type="http://schemas.openxmlformats.org/officeDocument/2006/relationships/image" Target="../media/image1.png"/><Relationship Id="rId2" Type="http://schemas.openxmlformats.org/officeDocument/2006/relationships/tags" Target="../tags/tag3.xml"/><Relationship Id="rId14" Type="http://schemas.openxmlformats.org/officeDocument/2006/relationships/slideLayout" Target="../slideLayouts/slideLayout7.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slide" Target="slide20.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4.tiff"/><Relationship Id="rId1" Type="http://schemas.openxmlformats.org/officeDocument/2006/relationships/image" Target="../media/image3.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image" Target="../media/image5.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3.tiff"/><Relationship Id="rId1" Type="http://schemas.openxmlformats.org/officeDocument/2006/relationships/image" Target="../media/image1.tif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tif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3.tif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2.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42478" y="3622040"/>
            <a:ext cx="841883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蒸发与沸腾  晶体与非晶体</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2436178" y="1942467"/>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第四</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物态变化</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655638" y="767080"/>
            <a:ext cx="1088072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a:t>
            </a:r>
            <a:r>
              <a:rPr lang="zh-CN" sz="2400" b="0">
                <a:latin typeface="Times New Roman" panose="02020603050405020304" pitchFamily="18" charset="0"/>
                <a:cs typeface="Times New Roman" panose="02020603050405020304" pitchFamily="18" charset="0"/>
              </a:rPr>
              <a:t>人游泳后刚从水中出来，感觉到特别冷，是因为人身上的水</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造成的，在此过程中需要</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热量；如果有风吹来，人会感到更冷，这是因为液体表面的空气流速越快，蒸发越</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4. </a:t>
            </a:r>
            <a:r>
              <a:rPr lang="zh-CN" sz="2400" b="0">
                <a:latin typeface="Times New Roman" panose="02020603050405020304" pitchFamily="18" charset="0"/>
                <a:cs typeface="Times New Roman" panose="02020603050405020304" pitchFamily="18" charset="0"/>
              </a:rPr>
              <a:t>水沸腾后把烧瓶从火焰上拿开，水会停止沸腾．迅速塞上瓶塞，把烧瓶倒置并向瓶底浇冷水如图所示，发现烧瓶内的水中出现了大量的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，并上升变大，由此可知水重新沸腾起来．这是因为烧瓶内水蒸气的气压</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增大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减小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432"/>
          <p:cNvPicPr>
            <a:picLocks noChangeAspect="1"/>
          </p:cNvPicPr>
          <p:nvPr/>
        </p:nvPicPr>
        <p:blipFill>
          <a:blip r:embed="rId1"/>
          <a:stretch>
            <a:fillRect/>
          </a:stretch>
        </p:blipFill>
        <p:spPr>
          <a:xfrm>
            <a:off x="2728278" y="4219575"/>
            <a:ext cx="2231390" cy="1874520"/>
          </a:xfrm>
          <a:prstGeom prst="rect">
            <a:avLst/>
          </a:prstGeom>
          <a:noFill/>
          <a:ln w="9525">
            <a:noFill/>
          </a:ln>
        </p:spPr>
      </p:pic>
      <p:pic>
        <p:nvPicPr>
          <p:cNvPr id="3" name="图片 -2147482431"/>
          <p:cNvPicPr>
            <a:picLocks noChangeAspect="1"/>
          </p:cNvPicPr>
          <p:nvPr/>
        </p:nvPicPr>
        <p:blipFill>
          <a:blip r:embed="rId2"/>
          <a:stretch>
            <a:fillRect/>
          </a:stretch>
        </p:blipFill>
        <p:spPr>
          <a:xfrm>
            <a:off x="6539548" y="4219575"/>
            <a:ext cx="3070225" cy="1898650"/>
          </a:xfrm>
          <a:prstGeom prst="rect">
            <a:avLst/>
          </a:prstGeom>
          <a:noFill/>
          <a:ln w="9525">
            <a:noFill/>
          </a:ln>
        </p:spPr>
      </p:pic>
      <p:sp>
        <p:nvSpPr>
          <p:cNvPr id="11" name="文本框 10"/>
          <p:cNvSpPr txBox="1"/>
          <p:nvPr/>
        </p:nvSpPr>
        <p:spPr>
          <a:xfrm>
            <a:off x="3288348" y="611822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4" name="文本框 3"/>
          <p:cNvSpPr txBox="1"/>
          <p:nvPr/>
        </p:nvSpPr>
        <p:spPr>
          <a:xfrm>
            <a:off x="7303453" y="611822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5" name="文本框 4"/>
          <p:cNvSpPr txBox="1"/>
          <p:nvPr/>
        </p:nvSpPr>
        <p:spPr>
          <a:xfrm>
            <a:off x="9159558" y="876935"/>
            <a:ext cx="1065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蒸发</a:t>
            </a:r>
            <a:endParaRPr lang="zh-CN" altLang="en-US"/>
          </a:p>
        </p:txBody>
      </p:sp>
      <p:sp>
        <p:nvSpPr>
          <p:cNvPr id="6" name="文本框 5"/>
          <p:cNvSpPr txBox="1"/>
          <p:nvPr/>
        </p:nvSpPr>
        <p:spPr>
          <a:xfrm>
            <a:off x="2943543" y="1480820"/>
            <a:ext cx="943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endParaRPr lang="zh-CN" altLang="en-US"/>
          </a:p>
        </p:txBody>
      </p:sp>
      <p:sp>
        <p:nvSpPr>
          <p:cNvPr id="7" name="文本框 6"/>
          <p:cNvSpPr txBox="1"/>
          <p:nvPr/>
        </p:nvSpPr>
        <p:spPr>
          <a:xfrm>
            <a:off x="4631373" y="2012950"/>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快</a:t>
            </a:r>
            <a:endParaRPr lang="zh-CN" altLang="en-US"/>
          </a:p>
        </p:txBody>
      </p:sp>
      <p:sp>
        <p:nvSpPr>
          <p:cNvPr id="8" name="文本框 7"/>
          <p:cNvSpPr txBox="1"/>
          <p:nvPr/>
        </p:nvSpPr>
        <p:spPr>
          <a:xfrm>
            <a:off x="8519478" y="3054985"/>
            <a:ext cx="10902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气泡</a:t>
            </a:r>
            <a:endParaRPr lang="zh-CN" altLang="en-US"/>
          </a:p>
        </p:txBody>
      </p:sp>
      <p:sp>
        <p:nvSpPr>
          <p:cNvPr id="9" name="文本框 8"/>
          <p:cNvSpPr txBox="1"/>
          <p:nvPr/>
        </p:nvSpPr>
        <p:spPr>
          <a:xfrm>
            <a:off x="8591233" y="3615690"/>
            <a:ext cx="993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336964" y="981735"/>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910908" y="1785620"/>
            <a:ext cx="8242300" cy="737235"/>
            <a:chOff x="1342" y="2812"/>
            <a:chExt cx="12980" cy="1161"/>
          </a:xfrm>
        </p:grpSpPr>
        <p:pic>
          <p:nvPicPr>
            <p:cNvPr id="23" name="图片 22" descr="带序号考点标2字"/>
            <p:cNvPicPr>
              <a:picLocks noChangeAspect="1"/>
            </p:cNvPicPr>
            <p:nvPr/>
          </p:nvPicPr>
          <p:blipFill>
            <a:blip r:embed="rId2"/>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9785"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探究水沸腾时温度变化的特点</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(2015.18)</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9" name="组合 8"/>
          <p:cNvGrpSpPr/>
          <p:nvPr/>
        </p:nvGrpSpPr>
        <p:grpSpPr>
          <a:xfrm>
            <a:off x="911543" y="2783785"/>
            <a:ext cx="1848485" cy="521970"/>
            <a:chOff x="1642" y="4118"/>
            <a:chExt cx="2911" cy="822"/>
          </a:xfrm>
        </p:grpSpPr>
        <p:pic>
          <p:nvPicPr>
            <p:cNvPr id="10" name="图片 9" descr="方块小标3字"/>
            <p:cNvPicPr>
              <a:picLocks noChangeAspect="1"/>
            </p:cNvPicPr>
            <p:nvPr/>
          </p:nvPicPr>
          <p:blipFill>
            <a:blip r:embed="rId3"/>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8867800" y="418563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5" name="文本框 104"/>
          <p:cNvSpPr txBox="1"/>
          <p:nvPr/>
        </p:nvSpPr>
        <p:spPr>
          <a:xfrm>
            <a:off x="912178" y="3305810"/>
            <a:ext cx="8027670" cy="286131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【设计与进行实验】</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实验装置图</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主要实验器材及作用</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测量工具</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温度计、停表</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覆盖纸板的作用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减少</a:t>
            </a:r>
            <a:r>
              <a:rPr lang="zh-CN" sz="2400" b="0" u="sng">
                <a:ea typeface="宋体" panose="02010600030101010101" pitchFamily="2" charset="-122"/>
              </a:rPr>
              <a:t>热量损失</a:t>
            </a:r>
            <a:r>
              <a:rPr lang="zh-CN" sz="2400" b="0">
                <a:ea typeface="宋体" panose="02010600030101010101" pitchFamily="2" charset="-122"/>
              </a:rPr>
              <a:t>，缩短</a:t>
            </a:r>
            <a:r>
              <a:rPr lang="zh-CN" sz="2400" b="0" u="sng">
                <a:ea typeface="宋体" panose="02010600030101010101" pitchFamily="2" charset="-122"/>
              </a:rPr>
              <a:t>加热时间</a:t>
            </a:r>
            <a:r>
              <a:rPr lang="en-US" sz="2400" b="0">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16293" y="1532890"/>
            <a:ext cx="10757535"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温度计的使用与读数</a:t>
            </a:r>
            <a:r>
              <a:rPr lang="en-US" sz="2400" b="0">
                <a:latin typeface="Times New Roman" panose="02020603050405020304" pitchFamily="18" charset="0"/>
                <a:ea typeface="宋体" panose="02010600030101010101" pitchFamily="2" charset="-122"/>
              </a:rPr>
              <a:t>a</a:t>
            </a:r>
            <a:r>
              <a:rPr lang="zh-CN" sz="2400" b="0">
                <a:ea typeface="宋体" panose="02010600030101010101" pitchFamily="2" charset="-122"/>
              </a:rPr>
              <a:t>．使用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温度计的玻璃泡要与被测物体</a:t>
            </a:r>
            <a:r>
              <a:rPr lang="zh-CN" sz="2400" b="0" u="sng">
                <a:ea typeface="宋体" panose="02010600030101010101" pitchFamily="2" charset="-122"/>
              </a:rPr>
              <a:t>充分接触</a:t>
            </a:r>
            <a:r>
              <a:rPr lang="zh-CN" sz="2400" b="0">
                <a:ea typeface="宋体" panose="02010600030101010101" pitchFamily="2" charset="-122"/>
              </a:rPr>
              <a:t>，不能</a:t>
            </a:r>
            <a:r>
              <a:rPr lang="zh-CN" sz="2400" b="0" u="sng">
                <a:ea typeface="宋体" panose="02010600030101010101" pitchFamily="2" charset="-122"/>
              </a:rPr>
              <a:t>碰容器底或容器壁</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．读数的正确方法</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待示数</a:t>
            </a:r>
            <a:r>
              <a:rPr lang="zh-CN" sz="2400" b="0" u="sng">
                <a:ea typeface="宋体" panose="02010600030101010101" pitchFamily="2" charset="-122"/>
              </a:rPr>
              <a:t>稳定</a:t>
            </a:r>
            <a:r>
              <a:rPr lang="zh-CN" sz="2400" b="0">
                <a:ea typeface="宋体" panose="02010600030101010101" pitchFamily="2" charset="-122"/>
              </a:rPr>
              <a:t>后再读，读数时，温度计</a:t>
            </a:r>
            <a:r>
              <a:rPr lang="zh-CN" sz="2400" b="0" u="sng">
                <a:ea typeface="宋体" panose="02010600030101010101" pitchFamily="2" charset="-122"/>
              </a:rPr>
              <a:t>不能离开</a:t>
            </a:r>
            <a:r>
              <a:rPr lang="zh-CN" sz="2400" b="0">
                <a:ea typeface="宋体" panose="02010600030101010101" pitchFamily="2" charset="-122"/>
              </a:rPr>
              <a:t>被测物体，视线要与温度计液面</a:t>
            </a:r>
            <a:r>
              <a:rPr lang="zh-CN" sz="2400" b="0" u="sng">
                <a:ea typeface="宋体" panose="02010600030101010101" pitchFamily="2" charset="-122"/>
              </a:rPr>
              <a:t>相平</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实验装置安装顺序</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自下而上</a:t>
            </a:r>
            <a:r>
              <a:rPr lang="en-US" sz="2400" b="0">
                <a:latin typeface="Times New Roman" panose="02020603050405020304" pitchFamily="18" charset="0"/>
                <a:ea typeface="宋体" panose="02010600030101010101" pitchFamily="2" charset="-122"/>
              </a:rPr>
              <a:t>)4. </a:t>
            </a:r>
            <a:r>
              <a:rPr lang="zh-CN" sz="2400" b="0">
                <a:ea typeface="宋体" panose="02010600030101010101" pitchFamily="2" charset="-122"/>
              </a:rPr>
              <a:t>根据实验数据设计表格，绘制图像</a:t>
            </a:r>
            <a:r>
              <a:rPr lang="en-US" sz="2400" b="0">
                <a:latin typeface="Times New Roman" panose="02020603050405020304" pitchFamily="18" charset="0"/>
                <a:cs typeface="仿宋_GB2312" charset="0"/>
              </a:rPr>
              <a:t>[2015.18(4)]</a:t>
            </a:r>
            <a:endParaRPr lang="zh-CN" altLang="en-US"/>
          </a:p>
        </p:txBody>
      </p:sp>
      <p:pic>
        <p:nvPicPr>
          <p:cNvPr id="2" name="图片 -2147482426"/>
          <p:cNvPicPr>
            <a:picLocks noChangeAspect="1"/>
          </p:cNvPicPr>
          <p:nvPr/>
        </p:nvPicPr>
        <p:blipFill>
          <a:blip r:embed="rId1"/>
          <a:stretch>
            <a:fillRect/>
          </a:stretch>
        </p:blipFill>
        <p:spPr>
          <a:xfrm>
            <a:off x="8901113" y="3256280"/>
            <a:ext cx="1314450" cy="2444750"/>
          </a:xfrm>
          <a:prstGeom prst="rect">
            <a:avLst/>
          </a:prstGeom>
          <a:noFill/>
          <a:ln w="9525">
            <a:no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095693" y="1014095"/>
            <a:ext cx="10000615" cy="507746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【分析数据和现象】</a:t>
            </a:r>
            <a:r>
              <a:rPr lang="en-US" sz="2400" b="0">
                <a:latin typeface="Times New Roman" panose="02020603050405020304" pitchFamily="18" charset="0"/>
                <a:ea typeface="宋体" panose="02010600030101010101" pitchFamily="2" charset="-122"/>
              </a:rPr>
              <a:t>5. </a:t>
            </a:r>
            <a:r>
              <a:rPr lang="zh-CN" sz="2400" b="0">
                <a:ea typeface="宋体" panose="02010600030101010101" pitchFamily="2" charset="-122"/>
              </a:rPr>
              <a:t>根据表格数据，判断水的沸点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温度保持不变时的温度就是水的沸点</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[2015.18(3)</a:t>
            </a:r>
            <a:r>
              <a:rPr lang="zh-CN" sz="2400" b="0">
                <a:cs typeface="仿宋_GB2312" charset="0"/>
              </a:rPr>
              <a:t>第</a:t>
            </a:r>
            <a:r>
              <a:rPr lang="en-US" sz="2400" b="0">
                <a:latin typeface="Times New Roman" panose="02020603050405020304" pitchFamily="18" charset="0"/>
                <a:cs typeface="仿宋_GB2312" charset="0"/>
              </a:rPr>
              <a:t>1</a:t>
            </a:r>
            <a:r>
              <a:rPr lang="zh-CN" sz="2400" b="0">
                <a:cs typeface="仿宋_GB2312" charset="0"/>
              </a:rPr>
              <a:t>空</a:t>
            </a:r>
            <a:r>
              <a:rPr lang="en-US" sz="2400" b="0">
                <a:latin typeface="Times New Roman" panose="02020603050405020304" pitchFamily="18" charset="0"/>
                <a:cs typeface="仿宋_GB2312" charset="0"/>
              </a:rPr>
              <a:t>]</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沸腾前后气泡的特点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沸腾前：气泡较少，且</a:t>
            </a:r>
            <a:r>
              <a:rPr lang="zh-CN" sz="2400" b="0" u="sng">
                <a:ea typeface="宋体" panose="02010600030101010101" pitchFamily="2" charset="-122"/>
              </a:rPr>
              <a:t>上小下大</a:t>
            </a:r>
            <a:r>
              <a:rPr lang="zh-CN" sz="2400" b="0">
                <a:ea typeface="宋体" panose="02010600030101010101" pitchFamily="2" charset="-122"/>
              </a:rPr>
              <a:t>；沸腾时：气泡较多，且</a:t>
            </a:r>
            <a:r>
              <a:rPr lang="zh-CN" sz="2400" b="0" u="sng">
                <a:ea typeface="宋体" panose="02010600030101010101" pitchFamily="2" charset="-122"/>
              </a:rPr>
              <a:t>上大下小</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水沸腾的条件</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温度达到沸点；</a:t>
            </a:r>
            <a:r>
              <a:rPr lang="zh-CN" sz="2400" b="0" u="sng">
                <a:ea typeface="宋体" panose="02010600030101010101" pitchFamily="2" charset="-122"/>
              </a:rPr>
              <a:t>持续吸热</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a:t>
            </a:r>
            <a:r>
              <a:rPr lang="zh-CN" altLang="en-US" sz="2400">
                <a:latin typeface="黑体" panose="02010609060101010101" pitchFamily="49" charset="-122"/>
                <a:ea typeface="黑体" panose="02010609060101010101" pitchFamily="49" charset="-122"/>
                <a:cs typeface="Times New Roman" panose="02020603050405020304" pitchFamily="18" charset="0"/>
              </a:rPr>
              <a:t>交流与反思</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8. 改变水的内能的方式(</a:t>
            </a:r>
            <a:r>
              <a:rPr lang="zh-CN" altLang="en-US" sz="2400" u="sng">
                <a:latin typeface="Times New Roman" panose="02020603050405020304" pitchFamily="18" charset="0"/>
                <a:cs typeface="Times New Roman" panose="02020603050405020304" pitchFamily="18" charset="0"/>
              </a:rPr>
              <a:t>热传递</a:t>
            </a:r>
            <a:r>
              <a:rPr lang="zh-CN" altLang="en-US" sz="2400">
                <a:latin typeface="Times New Roman" panose="02020603050405020304" pitchFamily="18" charset="0"/>
                <a:cs typeface="Times New Roman" panose="02020603050405020304" pitchFamily="18" charset="0"/>
              </a:rPr>
              <a:t>)[2015.18(1)]</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9. 沸腾时烧杯口“白气”的理解(由水蒸气</a:t>
            </a:r>
            <a:r>
              <a:rPr lang="zh-CN" altLang="en-US" sz="2400" u="sng">
                <a:latin typeface="Times New Roman" panose="02020603050405020304" pitchFamily="18" charset="0"/>
                <a:cs typeface="Times New Roman" panose="02020603050405020304" pitchFamily="18" charset="0"/>
              </a:rPr>
              <a:t>液化</a:t>
            </a:r>
            <a:r>
              <a:rPr lang="zh-CN" altLang="en-US" sz="2400">
                <a:latin typeface="Times New Roman" panose="02020603050405020304" pitchFamily="18" charset="0"/>
                <a:cs typeface="Times New Roman" panose="02020603050405020304" pitchFamily="18" charset="0"/>
              </a:rPr>
              <a:t>形成的小水珠)</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741363" y="1167130"/>
            <a:ext cx="1070991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10. </a:t>
            </a:r>
            <a:r>
              <a:rPr lang="zh-CN" sz="2400" b="0">
                <a:ea typeface="宋体" panose="02010600030101010101" pitchFamily="2" charset="-122"/>
              </a:rPr>
              <a:t>根据沸点判断大气压的大小</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标准大气压下水的沸点是</a:t>
            </a:r>
            <a:r>
              <a:rPr lang="en-US" sz="2400" b="0">
                <a:latin typeface="Times New Roman" panose="02020603050405020304" pitchFamily="18" charset="0"/>
                <a:ea typeface="宋体" panose="02010600030101010101" pitchFamily="2" charset="-122"/>
              </a:rPr>
              <a:t>100 ℃</a:t>
            </a:r>
            <a:r>
              <a:rPr lang="zh-CN" sz="2400" b="0">
                <a:ea typeface="宋体" panose="02010600030101010101" pitchFamily="2" charset="-122"/>
              </a:rPr>
              <a:t>；高于</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标准大气压时，水的沸点高于</a:t>
            </a:r>
            <a:r>
              <a:rPr lang="en-US" sz="2400" b="0">
                <a:latin typeface="Times New Roman" panose="02020603050405020304" pitchFamily="18" charset="0"/>
                <a:ea typeface="宋体" panose="02010600030101010101" pitchFamily="2" charset="-122"/>
              </a:rPr>
              <a:t>100 ℃</a:t>
            </a:r>
            <a:r>
              <a:rPr lang="zh-CN" sz="2400" b="0">
                <a:ea typeface="宋体" panose="02010600030101010101" pitchFamily="2" charset="-122"/>
              </a:rPr>
              <a:t>；低于</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标准大气压时，水的沸点低于</a:t>
            </a:r>
            <a:r>
              <a:rPr lang="en-US" sz="2400" b="0">
                <a:latin typeface="Times New Roman" panose="02020603050405020304" pitchFamily="18" charset="0"/>
                <a:ea typeface="宋体" panose="02010600030101010101" pitchFamily="2" charset="-122"/>
              </a:rPr>
              <a:t>100 ℃)</a:t>
            </a:r>
            <a:r>
              <a:rPr lang="en-US" sz="2400" b="0">
                <a:latin typeface="Times New Roman" panose="02020603050405020304" pitchFamily="18" charset="0"/>
                <a:cs typeface="仿宋_GB2312" charset="0"/>
              </a:rPr>
              <a:t>[2015.18(3)</a:t>
            </a:r>
            <a:r>
              <a:rPr lang="zh-CN" sz="2400" b="0">
                <a:cs typeface="仿宋_GB2312" charset="0"/>
              </a:rPr>
              <a:t>第</a:t>
            </a:r>
            <a:r>
              <a:rPr lang="en-US" sz="2400" b="0">
                <a:latin typeface="Times New Roman" panose="02020603050405020304" pitchFamily="18" charset="0"/>
                <a:cs typeface="仿宋_GB2312" charset="0"/>
              </a:rPr>
              <a:t>2</a:t>
            </a:r>
            <a:r>
              <a:rPr lang="zh-CN" sz="2400" b="0">
                <a:cs typeface="仿宋_GB2312" charset="0"/>
              </a:rPr>
              <a:t>空</a:t>
            </a:r>
            <a:r>
              <a:rPr lang="en-US" sz="2400" b="0">
                <a:latin typeface="Times New Roman" panose="02020603050405020304" pitchFamily="18" charset="0"/>
                <a:cs typeface="仿宋_GB2312" charset="0"/>
              </a:rPr>
              <a:t>]</a:t>
            </a:r>
            <a:r>
              <a:rPr lang="en-US" sz="2400" b="0">
                <a:latin typeface="Times New Roman" panose="02020603050405020304" pitchFamily="18" charset="0"/>
                <a:ea typeface="宋体" panose="02010600030101010101" pitchFamily="2" charset="-122"/>
              </a:rPr>
              <a:t>11. </a:t>
            </a:r>
            <a:r>
              <a:rPr lang="zh-CN" sz="2400" b="0">
                <a:ea typeface="宋体" panose="02010600030101010101" pitchFamily="2" charset="-122"/>
              </a:rPr>
              <a:t>验证水沸腾需要吸热的实验操作</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移走酒精灯或停止加热，过一会观察水</a:t>
            </a:r>
            <a:r>
              <a:rPr lang="zh-CN" sz="2400" b="0" u="sng">
                <a:ea typeface="宋体" panose="02010600030101010101" pitchFamily="2" charset="-122"/>
              </a:rPr>
              <a:t>是否继续沸腾</a:t>
            </a:r>
            <a:r>
              <a:rPr lang="en-US" sz="2400" b="0">
                <a:latin typeface="Times New Roman" panose="02020603050405020304" pitchFamily="18" charset="0"/>
                <a:ea typeface="宋体" panose="02010600030101010101" pitchFamily="2" charset="-122"/>
              </a:rPr>
              <a:t>)12. </a:t>
            </a:r>
            <a:r>
              <a:rPr lang="zh-CN" sz="2400" b="0">
                <a:ea typeface="宋体" panose="02010600030101010101" pitchFamily="2" charset="-122"/>
              </a:rPr>
              <a:t>撤去酒精灯水能继续沸腾的原因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石棉网温度较高，水会继续吸热</a:t>
            </a:r>
            <a:r>
              <a:rPr lang="en-US" sz="2400" b="0">
                <a:latin typeface="Times New Roman" panose="02020603050405020304" pitchFamily="18" charset="0"/>
                <a:ea typeface="宋体" panose="02010600030101010101" pitchFamily="2" charset="-122"/>
              </a:rPr>
              <a:t>)13. </a:t>
            </a:r>
            <a:r>
              <a:rPr lang="zh-CN" sz="2400" b="0">
                <a:ea typeface="宋体" panose="02010600030101010101" pitchFamily="2" charset="-122"/>
              </a:rPr>
              <a:t>评估数据的正误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沸腾时温度应保持不变</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[2015.18(2)]</a:t>
            </a:r>
            <a:r>
              <a:rPr lang="zh-CN" sz="2400" b="0">
                <a:ea typeface="黑体" panose="02010609060101010101" pitchFamily="49" charset="-122"/>
              </a:rPr>
              <a:t>实验结论：</a:t>
            </a:r>
            <a:r>
              <a:rPr lang="zh-CN" sz="2400" b="0">
                <a:ea typeface="宋体" panose="02010600030101010101" pitchFamily="2" charset="-122"/>
              </a:rPr>
              <a:t>在水沸腾过程中，持续吸热，温度保持不变．</a:t>
            </a: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42448" y="906180"/>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grpSp>
        <p:nvGrpSpPr>
          <p:cNvPr id="14" name="组合 5"/>
          <p:cNvGrpSpPr/>
          <p:nvPr/>
        </p:nvGrpSpPr>
        <p:grpSpPr>
          <a:xfrm>
            <a:off x="990944" y="2031706"/>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基础设问</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5" name="文本框 104"/>
          <p:cNvSpPr txBox="1"/>
          <p:nvPr/>
        </p:nvSpPr>
        <p:spPr>
          <a:xfrm>
            <a:off x="919163" y="1285240"/>
            <a:ext cx="9901555" cy="5077460"/>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ea typeface="宋体" panose="02010600030101010101" pitchFamily="2" charset="-122"/>
              </a:rPr>
              <a:t>　如图甲是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探究水沸腾时温度变化的特点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的实验装置</a:t>
            </a:r>
            <a:endParaRPr lang="zh-CN" sz="2400" b="0">
              <a:ea typeface="宋体" panose="02010600030101010101" pitchFamily="2" charset="-122"/>
            </a:endParaRPr>
          </a:p>
          <a:p>
            <a:pPr indent="0">
              <a:lnSpc>
                <a:spcPct val="150000"/>
              </a:lnSpc>
            </a:pPr>
            <a:endParaRPr lang="zh-CN" sz="2400" b="0">
              <a:ea typeface="宋体" panose="02010600030101010101" pitchFamily="2" charset="-122"/>
            </a:endParaRPr>
          </a:p>
          <a:p>
            <a:pPr indent="0">
              <a:lnSpc>
                <a:spcPct val="150000"/>
              </a:lnSpc>
            </a:pPr>
            <a:endParaRPr lang="zh-CN" sz="2400" b="0">
              <a:ea typeface="宋体" panose="02010600030101010101" pitchFamily="2" charset="-122"/>
            </a:endParaRPr>
          </a:p>
          <a:p>
            <a:pPr indent="0">
              <a:lnSpc>
                <a:spcPct val="150000"/>
              </a:lnSpc>
            </a:pPr>
            <a:endParaRPr lang="zh-CN" sz="2400" b="0">
              <a:ea typeface="宋体" panose="02010600030101010101" pitchFamily="2" charset="-122"/>
            </a:endParaRPr>
          </a:p>
          <a:p>
            <a:pPr indent="0">
              <a:lnSpc>
                <a:spcPct val="150000"/>
              </a:lnSpc>
            </a:pPr>
            <a:endParaRPr lang="zh-CN" sz="2400" b="0">
              <a:ea typeface="宋体" panose="02010600030101010101" pitchFamily="2" charset="-122"/>
            </a:endParaRPr>
          </a:p>
          <a:p>
            <a:pPr indent="0">
              <a:lnSpc>
                <a:spcPct val="150000"/>
              </a:lnSpc>
            </a:pP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(1)如图甲所示，是某小组安装的实验装置，合理的安装顺序是______</a:t>
            </a:r>
            <a:r>
              <a:rPr lang="en-US" altLang="zh-CN" sz="2400">
                <a:latin typeface="Times New Roman" panose="02020603050405020304" pitchFamily="18" charset="0"/>
                <a:cs typeface="Times New Roman" panose="02020603050405020304" pitchFamily="18" charset="0"/>
              </a:rPr>
              <a:t>____</a:t>
            </a:r>
            <a:r>
              <a:rPr lang="zh-CN" altLang="en-US" sz="2400">
                <a:latin typeface="Times New Roman" panose="02020603050405020304" pitchFamily="18" charset="0"/>
                <a:cs typeface="Times New Roman" panose="02020603050405020304" pitchFamily="18" charset="0"/>
              </a:rPr>
              <a:t>__(填序号)．</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①烧杯和水　②酒精灯　③铁杆</a:t>
            </a:r>
            <a:r>
              <a:rPr lang="zh-CN" altLang="en-US" sz="2400" i="1">
                <a:latin typeface="Times New Roman" panose="02020603050405020304" pitchFamily="18" charset="0"/>
                <a:cs typeface="Times New Roman" panose="02020603050405020304" pitchFamily="18" charset="0"/>
              </a:rPr>
              <a:t>E</a:t>
            </a:r>
            <a:r>
              <a:rPr lang="zh-CN" altLang="en-US" sz="2400">
                <a:latin typeface="Times New Roman" panose="02020603050405020304" pitchFamily="18" charset="0"/>
                <a:cs typeface="Times New Roman" panose="02020603050405020304" pitchFamily="18" charset="0"/>
              </a:rPr>
              <a:t>和温度计(含纸盖)　④铁圈</a:t>
            </a:r>
            <a:r>
              <a:rPr lang="zh-CN" altLang="en-US" sz="2400" i="1">
                <a:latin typeface="Times New Roman" panose="02020603050405020304" pitchFamily="18" charset="0"/>
                <a:cs typeface="Times New Roman" panose="02020603050405020304" pitchFamily="18" charset="0"/>
              </a:rPr>
              <a:t>F</a:t>
            </a:r>
            <a:r>
              <a:rPr lang="zh-CN" altLang="en-US" sz="2400">
                <a:latin typeface="Times New Roman" panose="02020603050405020304" pitchFamily="18" charset="0"/>
                <a:cs typeface="Times New Roman" panose="02020603050405020304" pitchFamily="18" charset="0"/>
              </a:rPr>
              <a:t>和石棉网</a:t>
            </a:r>
            <a:endParaRPr lang="zh-CN" altLang="en-US" sz="2400">
              <a:latin typeface="Times New Roman" panose="02020603050405020304" pitchFamily="18" charset="0"/>
              <a:cs typeface="Times New Roman" panose="02020603050405020304" pitchFamily="18" charset="0"/>
            </a:endParaRPr>
          </a:p>
        </p:txBody>
      </p:sp>
      <p:pic>
        <p:nvPicPr>
          <p:cNvPr id="5" name="图片 -2147482424"/>
          <p:cNvPicPr>
            <a:picLocks noChangeAspect="1"/>
          </p:cNvPicPr>
          <p:nvPr/>
        </p:nvPicPr>
        <p:blipFill>
          <a:blip r:embed="rId4"/>
          <a:srcRect l="-6652" t="-120" r="52965" b="-1797"/>
          <a:stretch>
            <a:fillRect/>
          </a:stretch>
        </p:blipFill>
        <p:spPr>
          <a:xfrm>
            <a:off x="5538153" y="2348865"/>
            <a:ext cx="1368425" cy="2160270"/>
          </a:xfrm>
          <a:prstGeom prst="rect">
            <a:avLst/>
          </a:prstGeom>
          <a:noFill/>
          <a:ln w="9525">
            <a:noFill/>
          </a:ln>
        </p:spPr>
      </p:pic>
      <p:sp>
        <p:nvSpPr>
          <p:cNvPr id="7" name="文本框 6"/>
          <p:cNvSpPr txBox="1"/>
          <p:nvPr/>
        </p:nvSpPr>
        <p:spPr>
          <a:xfrm>
            <a:off x="1184593" y="5236845"/>
            <a:ext cx="1555115" cy="460375"/>
          </a:xfrm>
          <a:prstGeom prst="rect">
            <a:avLst/>
          </a:prstGeom>
          <a:noFill/>
          <a:ln w="9525">
            <a:noFill/>
          </a:ln>
        </p:spPr>
        <p:txBody>
          <a:bodyPr wrap="square">
            <a:spAutoFit/>
          </a:bodyPr>
          <a:p>
            <a:pPr indent="0"/>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②④①③</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496253" y="727710"/>
            <a:ext cx="11200130"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小明组装器材时意识到，悬挂温度计的铁杆位置很重要，铁杆位置过高或过低会直接影响实验中对</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的测量，图中安装温度计的错误操作是</a:t>
            </a:r>
            <a:r>
              <a:rPr lang="en-US" sz="2400" b="0">
                <a:latin typeface="Times New Roman" panose="02020603050405020304" pitchFamily="18" charset="0"/>
                <a:cs typeface="Times New Roman" panose="02020603050405020304" pitchFamily="18" charset="0"/>
              </a:rPr>
              <a:t>________________________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(3)</a:t>
            </a:r>
            <a:r>
              <a:rPr lang="zh-CN" sz="2400" b="0">
                <a:latin typeface="Times New Roman" panose="02020603050405020304" pitchFamily="18" charset="0"/>
                <a:cs typeface="Times New Roman" panose="02020603050405020304" pitchFamily="18" charset="0"/>
              </a:rPr>
              <a:t>改正错误操作，进行实验一段时间后，温度计的示数如图乙所示，为</a:t>
            </a:r>
            <a:r>
              <a:rPr lang="en-US" sz="2400" b="0">
                <a:latin typeface="Times New Roman" panose="02020603050405020304" pitchFamily="18" charset="0"/>
                <a:cs typeface="Times New Roman" panose="02020603050405020304" pitchFamily="18" charset="0"/>
              </a:rPr>
              <a:t>_______℃.</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(4)在水温升高到90 ℃后，小明每隔1 min观察1次温度计的示数，记录在下表中，直到水沸腾，如此持续8 min后停止读数.</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①在第7 min小明忘记记录数据，此时的水温度应为________℃.</a:t>
            </a:r>
            <a:endParaRPr lang="zh-CN" altLang="en-US" sz="2400">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1"/>
            </p:custDataLst>
          </p:nvPr>
        </p:nvGraphicFramePr>
        <p:xfrm>
          <a:off x="1076008" y="4171950"/>
          <a:ext cx="7026275" cy="1316990"/>
        </p:xfrm>
        <a:graphic>
          <a:graphicData uri="http://schemas.openxmlformats.org/drawingml/2006/table">
            <a:tbl>
              <a:tblPr firstRow="1" bandRow="1">
                <a:tableStyleId>{5940675A-B579-460E-94D1-54222C63F5DA}</a:tableStyleId>
              </a:tblPr>
              <a:tblGrid>
                <a:gridCol w="1590675"/>
                <a:gridCol w="615950"/>
                <a:gridCol w="615950"/>
                <a:gridCol w="615950"/>
                <a:gridCol w="615315"/>
                <a:gridCol w="616585"/>
                <a:gridCol w="615315"/>
                <a:gridCol w="615950"/>
                <a:gridCol w="509270"/>
                <a:gridCol w="615315"/>
              </a:tblGrid>
              <a:tr h="658495">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时间(min)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8495">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温度(℃)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382963" y="1423035"/>
            <a:ext cx="1530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水的温度</a:t>
            </a:r>
            <a:endParaRPr lang="zh-CN" altLang="en-US"/>
          </a:p>
        </p:txBody>
      </p:sp>
      <p:sp>
        <p:nvSpPr>
          <p:cNvPr id="4" name="文本框 3"/>
          <p:cNvSpPr txBox="1"/>
          <p:nvPr/>
        </p:nvSpPr>
        <p:spPr>
          <a:xfrm>
            <a:off x="863283" y="1955165"/>
            <a:ext cx="3048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温度计接触烧杯底</a:t>
            </a:r>
            <a:endParaRPr lang="zh-CN" altLang="en-US"/>
          </a:p>
        </p:txBody>
      </p:sp>
      <p:sp>
        <p:nvSpPr>
          <p:cNvPr id="5" name="文本框 4"/>
          <p:cNvSpPr txBox="1"/>
          <p:nvPr/>
        </p:nvSpPr>
        <p:spPr>
          <a:xfrm>
            <a:off x="10381933" y="2501265"/>
            <a:ext cx="673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68</a:t>
            </a:r>
            <a:endParaRPr lang="zh-CN" altLang="en-US"/>
          </a:p>
        </p:txBody>
      </p:sp>
      <p:sp>
        <p:nvSpPr>
          <p:cNvPr id="6" name="文本框 5"/>
          <p:cNvSpPr txBox="1"/>
          <p:nvPr/>
        </p:nvSpPr>
        <p:spPr>
          <a:xfrm>
            <a:off x="7716838" y="5826760"/>
            <a:ext cx="6985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99</a:t>
            </a:r>
            <a:endParaRPr lang="zh-CN" altLang="en-US"/>
          </a:p>
        </p:txBody>
      </p:sp>
      <p:pic>
        <p:nvPicPr>
          <p:cNvPr id="7" name="图片 -2147482424"/>
          <p:cNvPicPr>
            <a:picLocks noChangeAspect="1"/>
          </p:cNvPicPr>
          <p:nvPr/>
        </p:nvPicPr>
        <p:blipFill>
          <a:blip r:embed="rId2"/>
          <a:srcRect l="72446" b="-1797"/>
          <a:stretch>
            <a:fillRect/>
          </a:stretch>
        </p:blipFill>
        <p:spPr>
          <a:xfrm>
            <a:off x="9396413" y="3486150"/>
            <a:ext cx="833755" cy="25615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5628" y="1123315"/>
            <a:ext cx="11198860" cy="3969385"/>
          </a:xfrm>
          <a:prstGeom prst="rect">
            <a:avLst/>
          </a:prstGeom>
          <a:noFill/>
          <a:ln w="9525">
            <a:noFill/>
          </a:ln>
        </p:spPr>
        <p:txBody>
          <a:bodyPr wrap="square">
            <a:spAutoFit/>
          </a:bodyPr>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latin typeface="Times New Roman" panose="02020603050405020304" pitchFamily="18" charset="0"/>
                <a:cs typeface="Times New Roman" panose="02020603050405020304" pitchFamily="18" charset="0"/>
              </a:rPr>
              <a:t>由此数据可以判断此时大气压</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小于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大于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一个标准大气压．</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latin typeface="Times New Roman" panose="02020603050405020304" pitchFamily="18" charset="0"/>
                <a:cs typeface="Times New Roman" panose="02020603050405020304" pitchFamily="18" charset="0"/>
              </a:rPr>
              <a:t>水沸腾过程中要不断</a:t>
            </a:r>
            <a:r>
              <a:rPr lang="en-US" sz="2400" b="0">
                <a:latin typeface="Times New Roman" panose="02020603050405020304" pitchFamily="18" charset="0"/>
                <a:cs typeface="Times New Roman" panose="02020603050405020304" pitchFamily="18" charset="0"/>
              </a:rPr>
              <a:t>_____________</a:t>
            </a:r>
            <a:r>
              <a:rPr lang="zh-CN" sz="2400" b="0">
                <a:latin typeface="Times New Roman" panose="02020603050405020304" pitchFamily="18" charset="0"/>
                <a:cs typeface="Times New Roman" panose="02020603050405020304" pitchFamily="18" charset="0"/>
              </a:rPr>
              <a:t>，温度</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，此时水的内能</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增大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减小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en-US"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④</a:t>
            </a:r>
            <a:r>
              <a:rPr lang="zh-CN" sz="2400" b="0">
                <a:latin typeface="Times New Roman" panose="02020603050405020304" pitchFamily="18" charset="0"/>
                <a:cs typeface="Times New Roman" panose="02020603050405020304" pitchFamily="18" charset="0"/>
              </a:rPr>
              <a:t>请在图丙所示的坐标系中画出水沸腾前后温度随时间变化的图像．</a:t>
            </a:r>
            <a:r>
              <a:rPr lang="en-US" sz="2400" b="0">
                <a:latin typeface="Times New Roman" panose="02020603050405020304" pitchFamily="18" charset="0"/>
                <a:cs typeface="Times New Roman" panose="02020603050405020304" pitchFamily="18" charset="0"/>
              </a:rPr>
              <a:t>(5)</a:t>
            </a:r>
            <a:r>
              <a:rPr lang="zh-CN" sz="2400" b="0">
                <a:latin typeface="Times New Roman" panose="02020603050405020304" pitchFamily="18" charset="0"/>
                <a:cs typeface="Times New Roman" panose="02020603050405020304" pitchFamily="18" charset="0"/>
              </a:rPr>
              <a:t>小明观察到：沸腾时水中产生大</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量气泡，气泡的情形如图丁中的</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cs typeface="Times New Roman" panose="02020603050405020304" pitchFamily="18" charset="0"/>
              </a:rPr>
              <a:t>图．</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5262563" y="1236345"/>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endParaRPr lang="zh-CN" altLang="en-US"/>
          </a:p>
        </p:txBody>
      </p:sp>
      <p:sp>
        <p:nvSpPr>
          <p:cNvPr id="4" name="文本框 3"/>
          <p:cNvSpPr txBox="1"/>
          <p:nvPr/>
        </p:nvSpPr>
        <p:spPr>
          <a:xfrm>
            <a:off x="3948748" y="1768475"/>
            <a:ext cx="1506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r>
              <a:rPr lang="zh-CN" sz="2400" b="0">
                <a:solidFill>
                  <a:srgbClr val="FF0000"/>
                </a:solidFill>
                <a:latin typeface="Times New Roman" panose="02020603050405020304" pitchFamily="18" charset="0"/>
                <a:ea typeface="宋体" panose="02010600030101010101" pitchFamily="2" charset="-122"/>
              </a:rPr>
              <a:t>热量</a:t>
            </a:r>
            <a:endParaRPr lang="zh-CN" altLang="en-US"/>
          </a:p>
        </p:txBody>
      </p:sp>
      <p:sp>
        <p:nvSpPr>
          <p:cNvPr id="5" name="文本框 4"/>
          <p:cNvSpPr txBox="1"/>
          <p:nvPr/>
        </p:nvSpPr>
        <p:spPr>
          <a:xfrm>
            <a:off x="6779578" y="1768475"/>
            <a:ext cx="172656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保持不变</a:t>
            </a:r>
            <a:endParaRPr lang="zh-CN" altLang="en-US"/>
          </a:p>
        </p:txBody>
      </p:sp>
      <p:sp>
        <p:nvSpPr>
          <p:cNvPr id="6" name="文本框 5"/>
          <p:cNvSpPr txBox="1"/>
          <p:nvPr/>
        </p:nvSpPr>
        <p:spPr>
          <a:xfrm>
            <a:off x="865823" y="2332355"/>
            <a:ext cx="9683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增大</a:t>
            </a:r>
            <a:endParaRPr lang="zh-CN" altLang="en-US"/>
          </a:p>
        </p:txBody>
      </p:sp>
      <p:sp>
        <p:nvSpPr>
          <p:cNvPr id="8" name="文本框 7"/>
          <p:cNvSpPr txBox="1"/>
          <p:nvPr/>
        </p:nvSpPr>
        <p:spPr>
          <a:xfrm>
            <a:off x="742633" y="4518025"/>
            <a:ext cx="5022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pic>
        <p:nvPicPr>
          <p:cNvPr id="9" name="图片 -214748242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333048" y="3509010"/>
            <a:ext cx="6077585" cy="2341880"/>
          </a:xfrm>
          <a:prstGeom prst="rect">
            <a:avLst/>
          </a:prstGeom>
          <a:noFill/>
          <a:ln w="9525">
            <a:noFill/>
          </a:ln>
        </p:spPr>
      </p:pic>
      <p:grpSp>
        <p:nvGrpSpPr>
          <p:cNvPr id="17" name="组合 16"/>
          <p:cNvGrpSpPr/>
          <p:nvPr/>
        </p:nvGrpSpPr>
        <p:grpSpPr>
          <a:xfrm>
            <a:off x="5962968" y="3920490"/>
            <a:ext cx="1612900" cy="1113155"/>
            <a:chOff x="9335" y="6233"/>
            <a:chExt cx="2540" cy="1753"/>
          </a:xfrm>
        </p:grpSpPr>
        <p:sp>
          <p:nvSpPr>
            <p:cNvPr id="50" name="椭圆 49"/>
            <p:cNvSpPr/>
            <p:nvPr/>
          </p:nvSpPr>
          <p:spPr>
            <a:xfrm>
              <a:off x="9335" y="7884"/>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9671" y="7406"/>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10007" y="6928"/>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0387" y="6454"/>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10721" y="6233"/>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11057" y="6233"/>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11773" y="6233"/>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a:off x="5759133" y="3972560"/>
            <a:ext cx="1859280" cy="1333500"/>
            <a:chOff x="9037" y="6271"/>
            <a:chExt cx="2928" cy="2100"/>
          </a:xfrm>
        </p:grpSpPr>
        <p:cxnSp>
          <p:nvCxnSpPr>
            <p:cNvPr id="43" name="直接连接符 42"/>
            <p:cNvCxnSpPr/>
            <p:nvPr/>
          </p:nvCxnSpPr>
          <p:spPr>
            <a:xfrm flipV="1">
              <a:off x="9037" y="6307"/>
              <a:ext cx="1469" cy="2064"/>
            </a:xfrm>
            <a:prstGeom prst="line">
              <a:avLst/>
            </a:prstGeom>
            <a:ln w="28575" cmpd="sng">
              <a:solidFill>
                <a:srgbClr val="FF0000"/>
              </a:solidFill>
              <a:prstDash val="solid"/>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0493" y="6271"/>
              <a:ext cx="1472" cy="0"/>
            </a:xfrm>
            <a:prstGeom prst="line">
              <a:avLst/>
            </a:prstGeom>
            <a:ln w="28575" cmpd="sng">
              <a:solidFill>
                <a:srgbClr val="FF0000"/>
              </a:solidFill>
              <a:prstDash val="solid"/>
              <a:miter lim="800000"/>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973773" y="140716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5" name="文本框 104"/>
          <p:cNvSpPr txBox="1"/>
          <p:nvPr/>
        </p:nvSpPr>
        <p:spPr>
          <a:xfrm>
            <a:off x="902018" y="1903730"/>
            <a:ext cx="1038796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(6)</a:t>
            </a:r>
            <a:r>
              <a:rPr lang="zh-CN" sz="2400" b="0">
                <a:latin typeface="Times New Roman" panose="02020603050405020304" pitchFamily="18" charset="0"/>
                <a:cs typeface="Times New Roman" panose="02020603050405020304" pitchFamily="18" charset="0"/>
              </a:rPr>
              <a:t>水沸腾时出现大量的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白气</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白气</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的形成是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现象</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填一物态变化名称</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，需要</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吸热</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放热</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(7)</a:t>
            </a:r>
            <a:r>
              <a:rPr lang="zh-CN" sz="2400" b="0">
                <a:latin typeface="Times New Roman" panose="02020603050405020304" pitchFamily="18" charset="0"/>
                <a:cs typeface="Times New Roman" panose="02020603050405020304" pitchFamily="18" charset="0"/>
              </a:rPr>
              <a:t>实验中发现温度计上部出现许多小水珠，这些小水珠是</a:t>
            </a:r>
            <a:r>
              <a:rPr lang="en-US" sz="2400" b="0">
                <a:latin typeface="Times New Roman" panose="02020603050405020304" pitchFamily="18" charset="0"/>
                <a:cs typeface="Times New Roman" panose="02020603050405020304" pitchFamily="18" charset="0"/>
              </a:rPr>
              <a:t>________________</a:t>
            </a:r>
            <a:r>
              <a:rPr lang="zh-CN" sz="2400" b="0">
                <a:latin typeface="Times New Roman" panose="02020603050405020304" pitchFamily="18" charset="0"/>
                <a:cs typeface="Times New Roman" panose="02020603050405020304" pitchFamily="18" charset="0"/>
              </a:rPr>
              <a:t>形成的．</a:t>
            </a:r>
            <a:r>
              <a:rPr lang="en-US" sz="2400" b="0">
                <a:latin typeface="Times New Roman" panose="02020603050405020304" pitchFamily="18" charset="0"/>
                <a:cs typeface="Times New Roman" panose="02020603050405020304" pitchFamily="18" charset="0"/>
              </a:rPr>
              <a:t>(8)</a:t>
            </a:r>
            <a:r>
              <a:rPr lang="zh-CN" sz="2400" b="0">
                <a:latin typeface="Times New Roman" panose="02020603050405020304" pitchFamily="18" charset="0"/>
                <a:cs typeface="Times New Roman" panose="02020603050405020304" pitchFamily="18" charset="0"/>
              </a:rPr>
              <a:t>小明得出水沸腾的条件：达到沸点且继续吸热，但他发现撤掉酒精灯时，烧杯内的水没有立即停止沸腾，你认为可能的原因是</a:t>
            </a:r>
            <a:r>
              <a:rPr lang="en-US" sz="2400" b="0">
                <a:latin typeface="Times New Roman" panose="02020603050405020304" pitchFamily="18" charset="0"/>
                <a:cs typeface="Times New Roman" panose="02020603050405020304" pitchFamily="18" charset="0"/>
              </a:rPr>
              <a:t>_________________________________________________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7555548" y="2058670"/>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液化</a:t>
            </a:r>
            <a:endParaRPr lang="zh-CN" altLang="en-US"/>
          </a:p>
        </p:txBody>
      </p:sp>
      <p:sp>
        <p:nvSpPr>
          <p:cNvPr id="6" name="文本框 5"/>
          <p:cNvSpPr txBox="1"/>
          <p:nvPr/>
        </p:nvSpPr>
        <p:spPr>
          <a:xfrm>
            <a:off x="2840038" y="2590800"/>
            <a:ext cx="1188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放热</a:t>
            </a:r>
            <a:endParaRPr lang="zh-CN" altLang="en-US"/>
          </a:p>
        </p:txBody>
      </p:sp>
      <p:sp>
        <p:nvSpPr>
          <p:cNvPr id="7" name="文本框 6"/>
          <p:cNvSpPr txBox="1"/>
          <p:nvPr/>
        </p:nvSpPr>
        <p:spPr>
          <a:xfrm>
            <a:off x="8876983" y="3122930"/>
            <a:ext cx="18745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水蒸气液化</a:t>
            </a:r>
            <a:endParaRPr lang="zh-CN" altLang="en-US"/>
          </a:p>
        </p:txBody>
      </p:sp>
      <p:sp>
        <p:nvSpPr>
          <p:cNvPr id="8" name="文本框 7"/>
          <p:cNvSpPr txBox="1"/>
          <p:nvPr/>
        </p:nvSpPr>
        <p:spPr>
          <a:xfrm>
            <a:off x="1095058" y="5313045"/>
            <a:ext cx="6461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石棉网的温度仍高于水的沸点，水能继续吸热</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9813" y="1574165"/>
            <a:ext cx="10113010" cy="3969385"/>
          </a:xfrm>
          <a:prstGeom prst="rect">
            <a:avLst/>
          </a:prstGeom>
          <a:noFill/>
        </p:spPr>
        <p:txBody>
          <a:bodyPr wrap="square" rtlCol="0" anchor="t">
            <a:spAutoFit/>
          </a:bodyPr>
          <a:p>
            <a:pPr indent="0" fontAlgn="auto">
              <a:lnSpc>
                <a:spcPct val="150000"/>
              </a:lnSpc>
            </a:pPr>
            <a:r>
              <a:rPr lang="en-US" sz="2400">
                <a:latin typeface="Times New Roman" panose="02020603050405020304" pitchFamily="18" charset="0"/>
                <a:cs typeface="Times New Roman" panose="02020603050405020304" pitchFamily="18" charset="0"/>
                <a:sym typeface="+mn-ea"/>
              </a:rPr>
              <a:t>(9)</a:t>
            </a:r>
            <a:r>
              <a:rPr lang="zh-CN" sz="2400">
                <a:latin typeface="Times New Roman" panose="02020603050405020304" pitchFamily="18" charset="0"/>
                <a:cs typeface="Times New Roman" panose="02020603050405020304" pitchFamily="18" charset="0"/>
                <a:sym typeface="+mn-ea"/>
              </a:rPr>
              <a:t>实验中，如果增大液体表面的气压，则液体的沸点将</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升高</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降低</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(10)</a:t>
            </a:r>
            <a:r>
              <a:rPr lang="zh-CN" sz="2400">
                <a:latin typeface="Times New Roman" panose="02020603050405020304" pitchFamily="18" charset="0"/>
                <a:cs typeface="Times New Roman" panose="02020603050405020304" pitchFamily="18" charset="0"/>
                <a:sym typeface="+mn-ea"/>
              </a:rPr>
              <a:t>实验结束后，同学们相互交流时认为把水加热至沸腾时间过长，请你说出一条缩短加热时间的方法：</a:t>
            </a:r>
            <a:r>
              <a:rPr lang="en-US" sz="2400">
                <a:latin typeface="Times New Roman" panose="02020603050405020304" pitchFamily="18" charset="0"/>
                <a:cs typeface="Times New Roman" panose="02020603050405020304" pitchFamily="18" charset="0"/>
                <a:sym typeface="+mn-ea"/>
              </a:rPr>
              <a:t>___________________________________</a:t>
            </a:r>
            <a:endParaRPr lang="en-US" sz="2400">
              <a:latin typeface="Times New Roman" panose="02020603050405020304" pitchFamily="18" charset="0"/>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cs typeface="Times New Roman" panose="02020603050405020304" pitchFamily="18" charset="0"/>
                <a:sym typeface="+mn-ea"/>
              </a:rPr>
              <a:t>____________________________</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(11)</a:t>
            </a:r>
            <a:r>
              <a:rPr lang="zh-CN" sz="2400">
                <a:latin typeface="Times New Roman" panose="02020603050405020304" pitchFamily="18" charset="0"/>
                <a:cs typeface="Times New Roman" panose="02020603050405020304" pitchFamily="18" charset="0"/>
                <a:sym typeface="+mn-ea"/>
              </a:rPr>
              <a:t>水沸腾时会有大量蒸气产生，</a:t>
            </a:r>
            <a:r>
              <a:rPr lang="en-US" sz="2400">
                <a:latin typeface="Times New Roman" panose="02020603050405020304" pitchFamily="18" charset="0"/>
                <a:cs typeface="Times New Roman" panose="02020603050405020304" pitchFamily="18" charset="0"/>
                <a:sym typeface="+mn-ea"/>
              </a:rPr>
              <a:t>100 ℃</a:t>
            </a:r>
            <a:r>
              <a:rPr lang="zh-CN" sz="2400">
                <a:latin typeface="Times New Roman" panose="02020603050405020304" pitchFamily="18" charset="0"/>
                <a:cs typeface="Times New Roman" panose="02020603050405020304" pitchFamily="18" charset="0"/>
                <a:sym typeface="+mn-ea"/>
              </a:rPr>
              <a:t>水蒸气和</a:t>
            </a:r>
            <a:r>
              <a:rPr lang="en-US" sz="2400">
                <a:latin typeface="Times New Roman" panose="02020603050405020304" pitchFamily="18" charset="0"/>
                <a:cs typeface="Times New Roman" panose="02020603050405020304" pitchFamily="18" charset="0"/>
                <a:sym typeface="+mn-ea"/>
              </a:rPr>
              <a:t>100 ℃</a:t>
            </a:r>
            <a:r>
              <a:rPr lang="zh-CN" sz="2400">
                <a:latin typeface="Times New Roman" panose="02020603050405020304" pitchFamily="18" charset="0"/>
                <a:cs typeface="Times New Roman" panose="02020603050405020304" pitchFamily="18" charset="0"/>
                <a:sym typeface="+mn-ea"/>
              </a:rPr>
              <a:t>水哪个烫伤更严重？</a:t>
            </a:r>
            <a:r>
              <a:rPr lang="en-US" sz="2400">
                <a:latin typeface="Times New Roman" panose="02020603050405020304" pitchFamily="18" charset="0"/>
                <a:cs typeface="Times New Roman" panose="02020603050405020304" pitchFamily="18" charset="0"/>
                <a:sym typeface="+mn-ea"/>
              </a:rPr>
              <a:t>________________</a:t>
            </a:r>
            <a:r>
              <a:rPr lang="zh-CN" sz="2400">
                <a:latin typeface="Times New Roman" panose="02020603050405020304" pitchFamily="18" charset="0"/>
                <a:cs typeface="Times New Roman" panose="02020603050405020304" pitchFamily="18" charset="0"/>
                <a:sym typeface="+mn-ea"/>
              </a:rPr>
              <a:t>，其原因是</a:t>
            </a:r>
            <a:r>
              <a:rPr lang="en-US" sz="2400">
                <a:latin typeface="Times New Roman" panose="02020603050405020304" pitchFamily="18" charset="0"/>
                <a:cs typeface="Times New Roman" panose="02020603050405020304" pitchFamily="18" charset="0"/>
                <a:sym typeface="+mn-ea"/>
              </a:rPr>
              <a:t>______________________________</a:t>
            </a:r>
            <a:r>
              <a:rPr lang="zh-CN" sz="2400">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sp>
        <p:nvSpPr>
          <p:cNvPr id="105" name="文本框 104"/>
          <p:cNvSpPr txBox="1"/>
          <p:nvPr/>
        </p:nvSpPr>
        <p:spPr>
          <a:xfrm>
            <a:off x="8743633" y="1717675"/>
            <a:ext cx="109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升高</a:t>
            </a:r>
            <a:endParaRPr lang="zh-CN" altLang="en-US"/>
          </a:p>
        </p:txBody>
      </p:sp>
      <p:sp>
        <p:nvSpPr>
          <p:cNvPr id="3" name="文本框 2"/>
          <p:cNvSpPr txBox="1"/>
          <p:nvPr/>
        </p:nvSpPr>
        <p:spPr>
          <a:xfrm>
            <a:off x="1039813" y="3192145"/>
            <a:ext cx="9755505"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减少水的质量</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或用酒精灯外焰加热等，答案合理即可</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1288733" y="4976495"/>
            <a:ext cx="23393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100 </a:t>
            </a:r>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a:t>
            </a:r>
            <a:r>
              <a:rPr lang="zh-CN" sz="2400" b="0">
                <a:solidFill>
                  <a:srgbClr val="FF0000"/>
                </a:solidFill>
                <a:ea typeface="宋体" panose="02010600030101010101" pitchFamily="2" charset="-122"/>
              </a:rPr>
              <a:t>水蒸气</a:t>
            </a:r>
            <a:endParaRPr lang="zh-CN" altLang="en-US"/>
          </a:p>
        </p:txBody>
      </p:sp>
      <p:sp>
        <p:nvSpPr>
          <p:cNvPr id="5" name="文本框 4"/>
          <p:cNvSpPr txBox="1"/>
          <p:nvPr/>
        </p:nvSpPr>
        <p:spPr>
          <a:xfrm>
            <a:off x="5267643" y="4976495"/>
            <a:ext cx="3562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水蒸气液化时需要放热</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00008" y="528955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1165860"/>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64" y="3860"/>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4409123" y="213804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6874828" y="213804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2" name="矩形 10">
            <a:hlinkClick r:id="rId9" action="ppaction://hlinksldjump"/>
          </p:cNvPr>
          <p:cNvSpPr/>
          <p:nvPr/>
        </p:nvSpPr>
        <p:spPr>
          <a:xfrm>
            <a:off x="3228658" y="3867785"/>
            <a:ext cx="6610350"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latin typeface="黑体" panose="02010609060101010101" pitchFamily="49" charset="-122"/>
                <a:ea typeface="黑体" panose="02010609060101010101" pitchFamily="49" charset="-122"/>
                <a:cs typeface="Times New Roman" panose="02020603050405020304" pitchFamily="18" charset="0"/>
                <a:sym typeface="+mn-ea"/>
              </a:rPr>
              <a:t>探究水沸腾时温度变化的特点</a:t>
            </a:r>
            <a:endParaRPr lang="zh-CN" altLang="en-US" sz="3000" dirty="0">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33" name="矩形 10">
            <a:hlinkClick r:id="rId10" action="ppaction://hlinksldjump"/>
          </p:cNvPr>
          <p:cNvSpPr/>
          <p:nvPr/>
        </p:nvSpPr>
        <p:spPr>
          <a:xfrm>
            <a:off x="3245168" y="4564380"/>
            <a:ext cx="5614035"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solidFill>
                  <a:srgbClr val="000000"/>
                </a:solidFill>
                <a:latin typeface="宋体" panose="02010600030101010101" pitchFamily="2" charset="-122"/>
                <a:ea typeface="黑体" panose="02010609060101010101" pitchFamily="49" charset="-122"/>
                <a:sym typeface="+mn-ea"/>
              </a:rPr>
              <a:t>探究固体的熔化规律</a:t>
            </a:r>
            <a:endParaRPr lang="zh-CN" altLang="en-US" sz="3000" dirty="0">
              <a:solidFill>
                <a:srgbClr val="000000"/>
              </a:solidFill>
              <a:latin typeface="宋体" panose="02010600030101010101" pitchFamily="2" charset="-122"/>
              <a:ea typeface="黑体" panose="02010609060101010101" pitchFamily="49" charset="-122"/>
              <a:sym typeface="+mn-ea"/>
            </a:endParaRPr>
          </a:p>
        </p:txBody>
      </p:sp>
      <p:grpSp>
        <p:nvGrpSpPr>
          <p:cNvPr id="9" name="组合 8"/>
          <p:cNvGrpSpPr/>
          <p:nvPr/>
        </p:nvGrpSpPr>
        <p:grpSpPr>
          <a:xfrm>
            <a:off x="2647633" y="2814955"/>
            <a:ext cx="6904355" cy="828040"/>
            <a:chOff x="4370" y="4659"/>
            <a:chExt cx="10873" cy="1304"/>
          </a:xfrm>
        </p:grpSpPr>
        <p:grpSp>
          <p:nvGrpSpPr>
            <p:cNvPr id="2" name="组合 1"/>
            <p:cNvGrpSpPr/>
            <p:nvPr/>
          </p:nvGrpSpPr>
          <p:grpSpPr>
            <a:xfrm>
              <a:off x="4370" y="4659"/>
              <a:ext cx="10873" cy="1304"/>
              <a:chOff x="4509" y="3668"/>
              <a:chExt cx="10873" cy="1304"/>
            </a:xfrm>
          </p:grpSpPr>
          <p:sp>
            <p:nvSpPr>
              <p:cNvPr id="3" name="圆角矩形 6"/>
              <p:cNvSpPr/>
              <p:nvPr>
                <p:custDataLst>
                  <p:tags r:id="rId1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1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p>
                <a:pPr algn="ctr" fontAlgn="auto"/>
                <a:endParaRPr lang="zh-CN" altLang="en-US" strike="noStrike" noProof="1"/>
              </a:p>
            </p:txBody>
          </p:sp>
          <p:pic>
            <p:nvPicPr>
              <p:cNvPr id="5" name="图片 8" descr="113"/>
              <p:cNvPicPr>
                <a:picLocks noChangeAspect="1"/>
              </p:cNvPicPr>
              <p:nvPr/>
            </p:nvPicPr>
            <p:blipFill>
              <a:blip r:embed="rId3"/>
              <a:stretch>
                <a:fillRect/>
              </a:stretch>
            </p:blipFill>
            <p:spPr>
              <a:xfrm>
                <a:off x="4826" y="3942"/>
                <a:ext cx="785" cy="698"/>
              </a:xfrm>
              <a:prstGeom prst="rect">
                <a:avLst/>
              </a:prstGeom>
              <a:noFill/>
              <a:ln w="9525">
                <a:noFill/>
              </a:ln>
            </p:spPr>
          </p:pic>
        </p:grpSp>
        <p:sp>
          <p:nvSpPr>
            <p:cNvPr id="8" name="文本框 7">
              <a:hlinkClick r:id="rId9" action="ppaction://hlinksldjump"/>
            </p:cNvPr>
            <p:cNvSpPr txBox="1"/>
            <p:nvPr/>
          </p:nvSpPr>
          <p:spPr>
            <a:xfrm>
              <a:off x="6163" y="4812"/>
              <a:ext cx="8692" cy="919"/>
            </a:xfrm>
            <a:prstGeom prst="rect">
              <a:avLst/>
            </a:prstGeom>
            <a:noFill/>
          </p:spPr>
          <p:txBody>
            <a:bodyPr wrap="square" rtlCol="0">
              <a:spAutoFit/>
            </a:bodyPr>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77913" y="1026795"/>
            <a:ext cx="5748020" cy="737235"/>
            <a:chOff x="1342" y="2812"/>
            <a:chExt cx="9052" cy="1161"/>
          </a:xfrm>
        </p:grpSpPr>
        <p:pic>
          <p:nvPicPr>
            <p:cNvPr id="23" name="图片 22" descr="带序号考点标2字"/>
            <p:cNvPicPr>
              <a:picLocks noChangeAspect="1"/>
            </p:cNvPicPr>
            <p:nvPr/>
          </p:nvPicPr>
          <p:blipFill>
            <a:blip r:embed="rId1"/>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585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探究固体的熔化规律</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9" name="组合 8"/>
          <p:cNvGrpSpPr/>
          <p:nvPr/>
        </p:nvGrpSpPr>
        <p:grpSpPr>
          <a:xfrm>
            <a:off x="1149668" y="1983685"/>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sp>
        <p:nvSpPr>
          <p:cNvPr id="105" name="文本框 104"/>
          <p:cNvSpPr txBox="1"/>
          <p:nvPr/>
        </p:nvSpPr>
        <p:spPr>
          <a:xfrm>
            <a:off x="934403" y="2584450"/>
            <a:ext cx="10521315" cy="341503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【设计与进行实验】</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实验装置图</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温度计的使用与读数</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实验操作及注意事项</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选用较小的固体颗粒</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小固体颗粒</a:t>
            </a:r>
            <a:r>
              <a:rPr lang="zh-CN" sz="2400" b="0" u="sng">
                <a:ea typeface="宋体" panose="02010600030101010101" pitchFamily="2" charset="-122"/>
              </a:rPr>
              <a:t>受热更均匀</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温度计液泡能与小颗粒更</a:t>
            </a:r>
            <a:r>
              <a:rPr lang="zh-CN" sz="2400" b="0" u="sng">
                <a:ea typeface="宋体" panose="02010600030101010101" pitchFamily="2" charset="-122"/>
              </a:rPr>
              <a:t>充分接触</a:t>
            </a:r>
            <a:r>
              <a:rPr lang="zh-CN" sz="2400" b="0">
                <a:ea typeface="宋体" panose="02010600030101010101" pitchFamily="2" charset="-122"/>
              </a:rPr>
              <a:t>，测得温度更准确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3" name="图片 -2147482415"/>
          <p:cNvPicPr>
            <a:picLocks noChangeAspect="1"/>
          </p:cNvPicPr>
          <p:nvPr/>
        </p:nvPicPr>
        <p:blipFill>
          <a:blip r:embed="rId3"/>
          <a:stretch>
            <a:fillRect/>
          </a:stretch>
        </p:blipFill>
        <p:spPr>
          <a:xfrm>
            <a:off x="8232458" y="2561590"/>
            <a:ext cx="1825625" cy="2070100"/>
          </a:xfrm>
          <a:prstGeom prst="rect">
            <a:avLst/>
          </a:prstGeom>
          <a:noFill/>
          <a:ln w="9525">
            <a:no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582613" y="1311275"/>
            <a:ext cx="1102741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水浴法加热的优点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被加热物质</a:t>
            </a:r>
            <a:r>
              <a:rPr lang="zh-CN" sz="2400" b="0" u="sng">
                <a:ea typeface="宋体" panose="02010600030101010101" pitchFamily="2" charset="-122"/>
              </a:rPr>
              <a:t>受热均匀</a:t>
            </a:r>
            <a:r>
              <a:rPr lang="zh-CN" sz="2400" b="0">
                <a:ea typeface="宋体" panose="02010600030101010101" pitchFamily="2" charset="-122"/>
              </a:rPr>
              <a:t>；固体物质温度上升较慢，</a:t>
            </a:r>
            <a:r>
              <a:rPr lang="zh-CN" sz="2400" b="0" u="sng">
                <a:ea typeface="宋体" panose="02010600030101010101" pitchFamily="2" charset="-122"/>
              </a:rPr>
              <a:t>便于记录各个时刻的温度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4. </a:t>
            </a:r>
            <a:r>
              <a:rPr lang="zh-CN" sz="2400" b="0">
                <a:ea typeface="宋体" panose="02010600030101010101" pitchFamily="2" charset="-122"/>
              </a:rPr>
              <a:t>实验中需要观察的现象</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熔化过程中试管内温度计的示数变化并及时记录</a:t>
            </a:r>
            <a:r>
              <a:rPr lang="en-US" sz="2400" b="0">
                <a:latin typeface="Times New Roman" panose="02020603050405020304" pitchFamily="18" charset="0"/>
                <a:ea typeface="宋体" panose="02010600030101010101" pitchFamily="2" charset="-122"/>
              </a:rPr>
              <a:t>)5. </a:t>
            </a:r>
            <a:r>
              <a:rPr lang="zh-CN" sz="2400" b="0">
                <a:ea typeface="宋体" panose="02010600030101010101" pitchFamily="2" charset="-122"/>
              </a:rPr>
              <a:t>表格设计及数据记录</a:t>
            </a:r>
            <a:r>
              <a:rPr lang="zh-CN" sz="2400" b="0">
                <a:ea typeface="黑体" panose="02010609060101010101" pitchFamily="49" charset="-122"/>
              </a:rPr>
              <a:t>【分析数据和现象、总结结论】</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根据实验数据描绘温度－时间图像</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根据实验数据或图像判断熔点、熔化时间、晶体、非晶体、物态等</a:t>
            </a:r>
            <a:r>
              <a:rPr lang="en-US" sz="2400" b="0">
                <a:latin typeface="Times New Roman" panose="02020603050405020304" pitchFamily="18" charset="0"/>
                <a:ea typeface="宋体" panose="02010600030101010101" pitchFamily="2" charset="-122"/>
              </a:rPr>
              <a:t>8. </a:t>
            </a:r>
            <a:r>
              <a:rPr lang="zh-CN" sz="2400" b="0">
                <a:ea typeface="宋体" panose="02010600030101010101" pitchFamily="2" charset="-122"/>
              </a:rPr>
              <a:t>根据实验数据或图像总结晶体熔化特点，或根据熔化特点判断表格中错误数据</a:t>
            </a:r>
            <a:r>
              <a:rPr lang="en-US" altLang="zh-CN" sz="2400" b="0">
                <a:ea typeface="宋体" panose="02010600030101010101" pitchFamily="2" charset="-122"/>
              </a:rPr>
              <a:t>.</a:t>
            </a:r>
            <a:endParaRPr lang="en-US" altLang="zh-CN" sz="2400" b="0">
              <a:ea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73773" y="1937385"/>
            <a:ext cx="10244455" cy="286131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【交流与反思】</a:t>
            </a:r>
            <a:r>
              <a:rPr lang="en-US" sz="2400" b="0">
                <a:latin typeface="Times New Roman" panose="02020603050405020304" pitchFamily="18" charset="0"/>
                <a:ea typeface="宋体" panose="02010600030101010101" pitchFamily="2" charset="-122"/>
              </a:rPr>
              <a:t>9. </a:t>
            </a:r>
            <a:r>
              <a:rPr lang="zh-CN" sz="2400" b="0">
                <a:ea typeface="宋体" panose="02010600030101010101" pitchFamily="2" charset="-122"/>
              </a:rPr>
              <a:t>烧杯口</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白气</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的理解</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由水蒸气</a:t>
            </a:r>
            <a:r>
              <a:rPr lang="zh-CN" sz="2400" b="0" u="sng">
                <a:ea typeface="宋体" panose="02010600030101010101" pitchFamily="2" charset="-122"/>
              </a:rPr>
              <a:t>液化</a:t>
            </a:r>
            <a:r>
              <a:rPr lang="zh-CN" sz="2400" b="0">
                <a:ea typeface="宋体" panose="02010600030101010101" pitchFamily="2" charset="-122"/>
              </a:rPr>
              <a:t>形成的小水珠</a:t>
            </a:r>
            <a:r>
              <a:rPr lang="en-US" sz="2400" b="0">
                <a:latin typeface="Times New Roman" panose="02020603050405020304" pitchFamily="18" charset="0"/>
                <a:ea typeface="宋体" panose="02010600030101010101" pitchFamily="2" charset="-122"/>
              </a:rPr>
              <a:t>)10. </a:t>
            </a:r>
            <a:r>
              <a:rPr lang="zh-CN" sz="2400" b="0">
                <a:ea typeface="宋体" panose="02010600030101010101" pitchFamily="2" charset="-122"/>
              </a:rPr>
              <a:t>冰熔化过程的特点</a:t>
            </a:r>
            <a:r>
              <a:rPr lang="en-US" sz="2400" b="0">
                <a:latin typeface="Times New Roman" panose="02020603050405020304" pitchFamily="18" charset="0"/>
                <a:ea typeface="宋体" panose="02010600030101010101" pitchFamily="2" charset="-122"/>
              </a:rPr>
              <a:t>(</a:t>
            </a:r>
            <a:r>
              <a:rPr lang="zh-CN" sz="2400" b="0" u="sng">
                <a:ea typeface="宋体" panose="02010600030101010101" pitchFamily="2" charset="-122"/>
              </a:rPr>
              <a:t>吸热、温度不变</a:t>
            </a:r>
            <a:r>
              <a:rPr lang="en-US" sz="2400" b="0">
                <a:latin typeface="Times New Roman" panose="02020603050405020304" pitchFamily="18" charset="0"/>
                <a:ea typeface="宋体" panose="02010600030101010101" pitchFamily="2" charset="-122"/>
              </a:rPr>
              <a:t>)</a:t>
            </a:r>
            <a:r>
              <a:rPr lang="zh-CN" sz="2400" b="0">
                <a:ea typeface="黑体" panose="02010609060101010101" pitchFamily="49" charset="-122"/>
              </a:rPr>
              <a:t>实验结论：</a:t>
            </a:r>
            <a:r>
              <a:rPr lang="zh-CN" sz="2400" b="0">
                <a:ea typeface="宋体" panose="02010600030101010101" pitchFamily="2" charset="-122"/>
              </a:rPr>
              <a:t>晶体熔化时有一定的熔化温度，即熔点，晶体熔化时</a:t>
            </a:r>
            <a:r>
              <a:rPr lang="zh-CN" sz="2400" b="0" u="sng">
                <a:ea typeface="宋体" panose="02010600030101010101" pitchFamily="2" charset="-122"/>
              </a:rPr>
              <a:t>吸收</a:t>
            </a:r>
            <a:r>
              <a:rPr lang="zh-CN" sz="2400" b="0">
                <a:ea typeface="宋体" panose="02010600030101010101" pitchFamily="2" charset="-122"/>
              </a:rPr>
              <a:t>热量，温度保持不变；非晶体没有熔点，非晶体熔化时要吸热，温度一直升高．</a:t>
            </a:r>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987483" y="884590"/>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05" name="文本框 104"/>
          <p:cNvSpPr txBox="1"/>
          <p:nvPr/>
        </p:nvSpPr>
        <p:spPr>
          <a:xfrm>
            <a:off x="815023" y="1335405"/>
            <a:ext cx="10831195" cy="521589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cs typeface="Times New Roman" panose="02020603050405020304" pitchFamily="18" charset="0"/>
              </a:rPr>
              <a:t>如图所示，甲图是探究冰的熔化时温度的变化规律的实验装置，丙图是根据实验数据绘制的图像．</a:t>
            </a:r>
            <a:endParaRPr lang="zh-CN" sz="2400" b="0">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endParaRPr lang="zh-CN" altLang="en-US">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(1)图甲组装器材的顺序是________(填图中字母序号)，装置中存在一个错误操作是______________</a:t>
            </a:r>
            <a:r>
              <a:rPr lang="en-US" altLang="zh-CN" sz="2400">
                <a:latin typeface="Times New Roman" panose="02020603050405020304" pitchFamily="18" charset="0"/>
                <a:cs typeface="Times New Roman" panose="02020603050405020304" pitchFamily="18" charset="0"/>
              </a:rPr>
              <a:t>_____</a:t>
            </a:r>
            <a:r>
              <a:rPr lang="zh-CN" altLang="en-US" sz="2400">
                <a:latin typeface="Times New Roman" panose="02020603050405020304" pitchFamily="18" charset="0"/>
                <a:cs typeface="Times New Roman" panose="02020603050405020304" pitchFamily="18" charset="0"/>
              </a:rPr>
              <a:t>________；</a:t>
            </a:r>
            <a:endParaRPr lang="zh-CN" altLang="en-US" sz="2400">
              <a:latin typeface="Times New Roman" panose="02020603050405020304" pitchFamily="18" charset="0"/>
              <a:cs typeface="Times New Roman" panose="02020603050405020304" pitchFamily="18" charset="0"/>
            </a:endParaRPr>
          </a:p>
        </p:txBody>
      </p:sp>
      <p:grpSp>
        <p:nvGrpSpPr>
          <p:cNvPr id="14" name="组合 5"/>
          <p:cNvGrpSpPr/>
          <p:nvPr/>
        </p:nvGrpSpPr>
        <p:grpSpPr>
          <a:xfrm>
            <a:off x="886804" y="2605746"/>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基础设问</a:t>
              </a:r>
              <a:endParaRPr lang="zh-CN" altLang="en-US" sz="2400" b="1">
                <a:solidFill>
                  <a:srgbClr val="18924B"/>
                </a:solidFill>
                <a:latin typeface="黑体" panose="02010609060101010101" pitchFamily="49" charset="-122"/>
                <a:ea typeface="黑体" panose="02010609060101010101" pitchFamily="49" charset="-122"/>
              </a:endParaRPr>
            </a:p>
          </p:txBody>
        </p:sp>
      </p:grpSp>
      <p:pic>
        <p:nvPicPr>
          <p:cNvPr id="5" name="图片 -2147482413"/>
          <p:cNvPicPr>
            <a:picLocks noChangeAspect="1"/>
          </p:cNvPicPr>
          <p:nvPr/>
        </p:nvPicPr>
        <p:blipFill>
          <a:blip r:embed="rId4">
            <a:clrChange>
              <a:clrFrom>
                <a:srgbClr val="FFFFFF">
                  <a:alpha val="100000"/>
                </a:srgbClr>
              </a:clrFrom>
              <a:clrTo>
                <a:srgbClr val="FFFFFF">
                  <a:alpha val="100000"/>
                  <a:alpha val="0"/>
                </a:srgbClr>
              </a:clrTo>
            </a:clrChange>
          </a:blip>
          <a:srcRect l="-2186" r="75787" b="-2110"/>
          <a:stretch>
            <a:fillRect/>
          </a:stretch>
        </p:blipFill>
        <p:spPr>
          <a:xfrm>
            <a:off x="5282883" y="2853055"/>
            <a:ext cx="1936750" cy="2192655"/>
          </a:xfrm>
          <a:prstGeom prst="rect">
            <a:avLst/>
          </a:prstGeom>
          <a:noFill/>
          <a:ln w="9525">
            <a:noFill/>
          </a:ln>
        </p:spPr>
      </p:pic>
      <p:sp>
        <p:nvSpPr>
          <p:cNvPr id="6" name="矩形 5"/>
          <p:cNvSpPr/>
          <p:nvPr/>
        </p:nvSpPr>
        <p:spPr>
          <a:xfrm>
            <a:off x="5599341" y="5045675"/>
            <a:ext cx="982980" cy="368300"/>
          </a:xfrm>
          <a:prstGeom prst="rect">
            <a:avLst/>
          </a:prstGeom>
        </p:spPr>
        <p:txBody>
          <a:bodyPr wrap="none">
            <a:spAutoFit/>
          </a:bodyPr>
          <a:p>
            <a:r>
              <a:rPr lang="zh-CN" altLang="zh-CN" dirty="0"/>
              <a:t>例</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7" name="文本框 6"/>
          <p:cNvSpPr txBox="1"/>
          <p:nvPr/>
        </p:nvSpPr>
        <p:spPr>
          <a:xfrm>
            <a:off x="4461193" y="5485765"/>
            <a:ext cx="82169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ABC</a:t>
            </a:r>
            <a:endParaRPr lang="zh-CN" altLang="en-US"/>
          </a:p>
        </p:txBody>
      </p:sp>
      <p:sp>
        <p:nvSpPr>
          <p:cNvPr id="8" name="文本框 7"/>
          <p:cNvSpPr txBox="1"/>
          <p:nvPr/>
        </p:nvSpPr>
        <p:spPr>
          <a:xfrm>
            <a:off x="1479868" y="6017895"/>
            <a:ext cx="35871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温度计接触到试管底部</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584518" y="1300480"/>
            <a:ext cx="1088009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某时刻温度计的示数如图乙所示，读取示数时正确的读数方法是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C</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(3)</a:t>
            </a:r>
            <a:r>
              <a:rPr lang="zh-CN" sz="2400" b="0">
                <a:latin typeface="Times New Roman" panose="02020603050405020304" pitchFamily="18" charset="0"/>
                <a:cs typeface="Times New Roman" panose="02020603050405020304" pitchFamily="18" charset="0"/>
              </a:rPr>
              <a:t>改正错误操作，甲图装置不用酒精灯直接对试管加热，</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而是把装有冰的试管放入水中加热，这样做不但能使试管</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_____________</a:t>
            </a:r>
            <a:r>
              <a:rPr lang="zh-CN" sz="2400" b="0">
                <a:latin typeface="Times New Roman" panose="02020603050405020304" pitchFamily="18" charset="0"/>
                <a:cs typeface="Times New Roman" panose="02020603050405020304" pitchFamily="18" charset="0"/>
              </a:rPr>
              <a:t>，而且冰的温度上升速度较</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慢</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，便于记录数据；</a:t>
            </a:r>
            <a:r>
              <a:rPr lang="en-US" sz="2400" b="0">
                <a:latin typeface="Times New Roman" panose="02020603050405020304" pitchFamily="18" charset="0"/>
                <a:cs typeface="Times New Roman" panose="02020603050405020304" pitchFamily="18" charset="0"/>
              </a:rPr>
              <a:t>(4)</a:t>
            </a:r>
            <a:r>
              <a:rPr lang="zh-CN" sz="2400" b="0">
                <a:latin typeface="Times New Roman" panose="02020603050405020304" pitchFamily="18" charset="0"/>
                <a:cs typeface="Times New Roman" panose="02020603050405020304" pitchFamily="18" charset="0"/>
              </a:rPr>
              <a:t>实验过程中要注意观察试管内冰的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，并记录温度和</a:t>
            </a:r>
            <a:r>
              <a:rPr lang="en-US" sz="2400" b="0">
                <a:latin typeface="Times New Roman" panose="02020603050405020304" pitchFamily="18" charset="0"/>
                <a:cs typeface="Times New Roman" panose="02020603050405020304" pitchFamily="18" charset="0"/>
              </a:rPr>
              <a:t>___________</a:t>
            </a:r>
            <a:r>
              <a:rPr lang="zh-CN" sz="2400" b="0">
                <a:latin typeface="Times New Roman" panose="02020603050405020304" pitchFamily="18" charset="0"/>
                <a:cs typeface="Times New Roman" panose="02020603050405020304" pitchFamily="18" charset="0"/>
              </a:rPr>
              <a:t>，此时温度示数为</a:t>
            </a:r>
            <a:r>
              <a:rPr lang="en-US" sz="2400" b="0">
                <a:latin typeface="Times New Roman" panose="02020603050405020304" pitchFamily="18" charset="0"/>
                <a:cs typeface="Times New Roman" panose="02020603050405020304" pitchFamily="18" charset="0"/>
              </a:rPr>
              <a:t>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9872663" y="1464310"/>
            <a:ext cx="67373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3" name="文本框 2"/>
          <p:cNvSpPr txBox="1"/>
          <p:nvPr/>
        </p:nvSpPr>
        <p:spPr>
          <a:xfrm>
            <a:off x="801688" y="3636010"/>
            <a:ext cx="17030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受热均匀</a:t>
            </a:r>
            <a:endParaRPr lang="zh-CN" altLang="en-US"/>
          </a:p>
        </p:txBody>
      </p:sp>
      <p:sp>
        <p:nvSpPr>
          <p:cNvPr id="4" name="文本框 3"/>
          <p:cNvSpPr txBox="1"/>
          <p:nvPr/>
        </p:nvSpPr>
        <p:spPr>
          <a:xfrm>
            <a:off x="6581458" y="3653790"/>
            <a:ext cx="698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慢</a:t>
            </a:r>
            <a:endParaRPr lang="zh-CN" altLang="en-US"/>
          </a:p>
        </p:txBody>
      </p:sp>
      <p:sp>
        <p:nvSpPr>
          <p:cNvPr id="5" name="文本框 4"/>
          <p:cNvSpPr txBox="1"/>
          <p:nvPr/>
        </p:nvSpPr>
        <p:spPr>
          <a:xfrm>
            <a:off x="5741353" y="4715510"/>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状态</a:t>
            </a:r>
            <a:endParaRPr lang="zh-CN" altLang="en-US"/>
          </a:p>
        </p:txBody>
      </p:sp>
      <p:sp>
        <p:nvSpPr>
          <p:cNvPr id="8" name="文本框 7"/>
          <p:cNvSpPr txBox="1"/>
          <p:nvPr/>
        </p:nvSpPr>
        <p:spPr>
          <a:xfrm>
            <a:off x="9168448" y="4715510"/>
            <a:ext cx="1603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加</a:t>
            </a:r>
            <a:r>
              <a:rPr lang="zh-CN" sz="2400" b="0">
                <a:solidFill>
                  <a:srgbClr val="FF0000"/>
                </a:solidFill>
                <a:ea typeface="宋体" panose="02010600030101010101" pitchFamily="2" charset="-122"/>
              </a:rPr>
              <a:t>热时间</a:t>
            </a:r>
            <a:endParaRPr lang="zh-CN" altLang="en-US"/>
          </a:p>
        </p:txBody>
      </p:sp>
      <p:sp>
        <p:nvSpPr>
          <p:cNvPr id="9" name="文本框 8"/>
          <p:cNvSpPr txBox="1"/>
          <p:nvPr/>
        </p:nvSpPr>
        <p:spPr>
          <a:xfrm>
            <a:off x="2700338" y="5240020"/>
            <a:ext cx="7232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5.2</a:t>
            </a:r>
            <a:endParaRPr lang="zh-CN" altLang="en-US"/>
          </a:p>
        </p:txBody>
      </p:sp>
      <p:pic>
        <p:nvPicPr>
          <p:cNvPr id="6" name="图片 -2147482413"/>
          <p:cNvPicPr>
            <a:picLocks noChangeAspect="1"/>
          </p:cNvPicPr>
          <p:nvPr/>
        </p:nvPicPr>
        <p:blipFill>
          <a:blip r:embed="rId1"/>
          <a:srcRect l="30843" r="47353" b="-2767"/>
          <a:stretch>
            <a:fillRect/>
          </a:stretch>
        </p:blipFill>
        <p:spPr>
          <a:xfrm>
            <a:off x="9019223" y="2068195"/>
            <a:ext cx="1752600" cy="24174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011238" y="1271905"/>
            <a:ext cx="1016952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根据记录数据绘制曲线如丙图可知，冰的熔点是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，加热到第</a:t>
            </a:r>
            <a:r>
              <a:rPr lang="en-US" sz="2400" b="0">
                <a:latin typeface="Times New Roman" panose="02020603050405020304" pitchFamily="18" charset="0"/>
                <a:cs typeface="Times New Roman" panose="02020603050405020304" pitchFamily="18" charset="0"/>
              </a:rPr>
              <a:t>6 min</a:t>
            </a:r>
            <a:r>
              <a:rPr lang="zh-CN" sz="2400" b="0">
                <a:latin typeface="Times New Roman" panose="02020603050405020304" pitchFamily="18" charset="0"/>
                <a:cs typeface="Times New Roman" panose="02020603050405020304" pitchFamily="18" charset="0"/>
              </a:rPr>
              <a:t>时物质处于</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状态，熔化过程中分子动能</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增大</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不变</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减小</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(6)</a:t>
            </a:r>
            <a:r>
              <a:rPr lang="zh-CN" sz="2400" b="0">
                <a:latin typeface="Times New Roman" panose="02020603050405020304" pitchFamily="18" charset="0"/>
                <a:cs typeface="Times New Roman" panose="02020603050405020304" pitchFamily="18" charset="0"/>
              </a:rPr>
              <a:t>由图丙可知，冰熔化的特点是</a:t>
            </a:r>
            <a:r>
              <a:rPr lang="en-US" sz="2400" b="0">
                <a:latin typeface="Times New Roman" panose="02020603050405020304" pitchFamily="18" charset="0"/>
                <a:cs typeface="Times New Roman" panose="02020603050405020304" pitchFamily="18" charset="0"/>
              </a:rPr>
              <a:t>______________________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280083" y="1391285"/>
            <a:ext cx="4546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endParaRPr lang="zh-CN" altLang="en-US"/>
          </a:p>
        </p:txBody>
      </p:sp>
      <p:sp>
        <p:nvSpPr>
          <p:cNvPr id="3" name="文本框 2"/>
          <p:cNvSpPr txBox="1"/>
          <p:nvPr/>
        </p:nvSpPr>
        <p:spPr>
          <a:xfrm>
            <a:off x="3336608" y="1923415"/>
            <a:ext cx="1579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固液共存</a:t>
            </a:r>
            <a:endParaRPr lang="zh-CN" altLang="en-US"/>
          </a:p>
        </p:txBody>
      </p:sp>
      <p:sp>
        <p:nvSpPr>
          <p:cNvPr id="4" name="文本框 3"/>
          <p:cNvSpPr txBox="1"/>
          <p:nvPr/>
        </p:nvSpPr>
        <p:spPr>
          <a:xfrm>
            <a:off x="8734743" y="1923415"/>
            <a:ext cx="8693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5" name="文本框 4"/>
          <p:cNvSpPr txBox="1"/>
          <p:nvPr/>
        </p:nvSpPr>
        <p:spPr>
          <a:xfrm>
            <a:off x="5503228" y="3046730"/>
            <a:ext cx="3195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吸收热量，温度不变</a:t>
            </a:r>
            <a:endParaRPr lang="zh-CN" altLang="en-US"/>
          </a:p>
        </p:txBody>
      </p:sp>
      <p:pic>
        <p:nvPicPr>
          <p:cNvPr id="6" name="图片 -2147482413"/>
          <p:cNvPicPr>
            <a:picLocks noChangeAspect="1"/>
          </p:cNvPicPr>
          <p:nvPr/>
        </p:nvPicPr>
        <p:blipFill>
          <a:blip r:embed="rId1"/>
          <a:srcRect l="60856" b="-1107"/>
          <a:stretch>
            <a:fillRect/>
          </a:stretch>
        </p:blipFill>
        <p:spPr>
          <a:xfrm>
            <a:off x="4506278" y="3722370"/>
            <a:ext cx="3197860" cy="24174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 name="组合 31"/>
          <p:cNvGrpSpPr/>
          <p:nvPr/>
        </p:nvGrpSpPr>
        <p:grpSpPr>
          <a:xfrm>
            <a:off x="1060133" y="110490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5" name="文本框 104"/>
          <p:cNvSpPr txBox="1"/>
          <p:nvPr/>
        </p:nvSpPr>
        <p:spPr>
          <a:xfrm>
            <a:off x="953453" y="1565275"/>
            <a:ext cx="1014095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(7)</a:t>
            </a:r>
            <a:r>
              <a:rPr lang="zh-CN" sz="2400" b="0">
                <a:latin typeface="Times New Roman" panose="02020603050405020304" pitchFamily="18" charset="0"/>
                <a:cs typeface="Times New Roman" panose="02020603050405020304" pitchFamily="18" charset="0"/>
              </a:rPr>
              <a:t>加热过程中，烧杯杯口上方出现</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白气</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白气</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是水蒸气</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填物态变化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而成的．</a:t>
            </a:r>
            <a:r>
              <a:rPr lang="en-US" sz="2400" b="0">
                <a:latin typeface="Times New Roman" panose="02020603050405020304" pitchFamily="18" charset="0"/>
                <a:cs typeface="Times New Roman" panose="02020603050405020304" pitchFamily="18" charset="0"/>
              </a:rPr>
              <a:t>(8)</a:t>
            </a:r>
            <a:r>
              <a:rPr lang="zh-CN" sz="2400" b="0">
                <a:latin typeface="Times New Roman" panose="02020603050405020304" pitchFamily="18" charset="0"/>
                <a:cs typeface="Times New Roman" panose="02020603050405020304" pitchFamily="18" charset="0"/>
              </a:rPr>
              <a:t>不考虑热量损失，第</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 min</a:t>
            </a:r>
            <a:r>
              <a:rPr lang="zh-CN" sz="2400" b="0">
                <a:latin typeface="Times New Roman" panose="02020603050405020304" pitchFamily="18" charset="0"/>
                <a:cs typeface="Times New Roman" panose="02020603050405020304" pitchFamily="18" charset="0"/>
              </a:rPr>
              <a:t>冰吸收的热量</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大于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小于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等于</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第</a:t>
            </a:r>
            <a:r>
              <a:rPr lang="en-US" sz="2400" b="0">
                <a:latin typeface="Times New Roman" panose="02020603050405020304" pitchFamily="18" charset="0"/>
                <a:cs typeface="Times New Roman" panose="02020603050405020304" pitchFamily="18" charset="0"/>
              </a:rPr>
              <a:t>10</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12 min</a:t>
            </a:r>
            <a:r>
              <a:rPr lang="zh-CN" sz="2400" b="0">
                <a:latin typeface="Times New Roman" panose="02020603050405020304" pitchFamily="18" charset="0"/>
                <a:cs typeface="Times New Roman" panose="02020603050405020304" pitchFamily="18" charset="0"/>
              </a:rPr>
              <a:t>水吸收的热量；</a:t>
            </a:r>
            <a:r>
              <a:rPr lang="en-US" sz="2400" b="0">
                <a:latin typeface="Times New Roman" panose="02020603050405020304" pitchFamily="18" charset="0"/>
                <a:cs typeface="Times New Roman" panose="02020603050405020304" pitchFamily="18" charset="0"/>
              </a:rPr>
              <a:t>(9)</a:t>
            </a:r>
            <a:r>
              <a:rPr lang="zh-CN" sz="2400" b="0">
                <a:latin typeface="Times New Roman" panose="02020603050405020304" pitchFamily="18" charset="0"/>
                <a:cs typeface="Times New Roman" panose="02020603050405020304" pitchFamily="18" charset="0"/>
              </a:rPr>
              <a:t>待冰完全熔化后，对烧杯中的水持续加热，试管中的水最终</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沸腾，原因是</a:t>
            </a:r>
            <a:r>
              <a:rPr lang="en-US" sz="2400" b="0">
                <a:latin typeface="Times New Roman" panose="02020603050405020304" pitchFamily="18" charset="0"/>
                <a:cs typeface="Times New Roman" panose="02020603050405020304" pitchFamily="18" charset="0"/>
              </a:rPr>
              <a:t>________________________________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(10)</a:t>
            </a:r>
            <a:r>
              <a:rPr lang="zh-CN" sz="2400" b="0">
                <a:latin typeface="Times New Roman" panose="02020603050405020304" pitchFamily="18" charset="0"/>
                <a:cs typeface="Times New Roman" panose="02020603050405020304" pitchFamily="18" charset="0"/>
              </a:rPr>
              <a:t>实验结束，实验小组总结</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水沸腾</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和</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冰熔化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的共同特点是：吸热、</a:t>
            </a:r>
            <a:r>
              <a:rPr lang="en-US" sz="2400" b="0">
                <a:latin typeface="Times New Roman" panose="02020603050405020304" pitchFamily="18" charset="0"/>
                <a:cs typeface="Times New Roman" panose="02020603050405020304" pitchFamily="18" charset="0"/>
              </a:rPr>
              <a:t>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9162733" y="1655445"/>
            <a:ext cx="109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液化</a:t>
            </a:r>
            <a:endParaRPr lang="zh-CN" altLang="en-US"/>
          </a:p>
        </p:txBody>
      </p:sp>
      <p:sp>
        <p:nvSpPr>
          <p:cNvPr id="3" name="文本框 2"/>
          <p:cNvSpPr txBox="1"/>
          <p:nvPr/>
        </p:nvSpPr>
        <p:spPr>
          <a:xfrm>
            <a:off x="7372668" y="2779395"/>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a:t>
            </a:r>
            <a:endParaRPr lang="zh-CN" altLang="en-US"/>
          </a:p>
        </p:txBody>
      </p:sp>
      <p:sp>
        <p:nvSpPr>
          <p:cNvPr id="4" name="文本框 3"/>
          <p:cNvSpPr txBox="1"/>
          <p:nvPr/>
        </p:nvSpPr>
        <p:spPr>
          <a:xfrm>
            <a:off x="9477693" y="3882390"/>
            <a:ext cx="13112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不会</a:t>
            </a:r>
            <a:endParaRPr lang="zh-CN" altLang="en-US"/>
          </a:p>
        </p:txBody>
      </p:sp>
      <p:sp>
        <p:nvSpPr>
          <p:cNvPr id="5" name="文本框 4"/>
          <p:cNvSpPr txBox="1"/>
          <p:nvPr/>
        </p:nvSpPr>
        <p:spPr>
          <a:xfrm>
            <a:off x="5245418" y="4414520"/>
            <a:ext cx="39668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没有温度差，不能继续吸热</a:t>
            </a:r>
            <a:endParaRPr lang="zh-CN" altLang="en-US"/>
          </a:p>
        </p:txBody>
      </p:sp>
      <p:sp>
        <p:nvSpPr>
          <p:cNvPr id="6" name="文本框 5"/>
          <p:cNvSpPr txBox="1"/>
          <p:nvPr/>
        </p:nvSpPr>
        <p:spPr>
          <a:xfrm>
            <a:off x="1286193" y="5520055"/>
            <a:ext cx="1824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温度不变</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44333" y="98776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804863" y="1704975"/>
            <a:ext cx="7605395" cy="737235"/>
            <a:chOff x="1342" y="2812"/>
            <a:chExt cx="11977"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8782"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晶体的熔化、凝固规律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10</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年</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6</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考）</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5" name="文本框 104"/>
          <p:cNvSpPr txBox="1"/>
          <p:nvPr/>
        </p:nvSpPr>
        <p:spPr>
          <a:xfrm>
            <a:off x="910908" y="2585720"/>
            <a:ext cx="1016635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1. (2018</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如图所示，加热</a:t>
            </a:r>
            <a:r>
              <a:rPr lang="en-US" alt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40 ℃</a:t>
            </a:r>
            <a:r>
              <a:rPr lang="zh-CN" sz="2400" b="0">
                <a:latin typeface="Times New Roman" panose="02020603050405020304" pitchFamily="18" charset="0"/>
                <a:cs typeface="Times New Roman" panose="02020603050405020304" pitchFamily="18" charset="0"/>
              </a:rPr>
              <a:t>的冰，下列说法正确的是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en-US" sz="2400" b="0" i="1">
                <a:latin typeface="Times New Roman" panose="02020603050405020304" pitchFamily="18" charset="0"/>
                <a:cs typeface="Times New Roman" panose="02020603050405020304" pitchFamily="18" charset="0"/>
              </a:rPr>
              <a:t>BC</a:t>
            </a:r>
            <a:r>
              <a:rPr lang="zh-CN" sz="2400" b="0">
                <a:latin typeface="Times New Roman" panose="02020603050405020304" pitchFamily="18" charset="0"/>
                <a:cs typeface="Times New Roman" panose="02020603050405020304" pitchFamily="18" charset="0"/>
              </a:rPr>
              <a:t>段表示当前物体的状态仍是固态</a:t>
            </a:r>
            <a:r>
              <a:rPr lang="en-US" sz="2400" b="0">
                <a:latin typeface="Times New Roman" panose="02020603050405020304" pitchFamily="18" charset="0"/>
                <a:cs typeface="Times New Roman" panose="02020603050405020304" pitchFamily="18" charset="0"/>
              </a:rPr>
              <a:t>B. </a:t>
            </a:r>
            <a:r>
              <a:rPr lang="zh-CN" sz="2400" b="0">
                <a:latin typeface="Times New Roman" panose="02020603050405020304" pitchFamily="18" charset="0"/>
                <a:cs typeface="Times New Roman" panose="02020603050405020304" pitchFamily="18" charset="0"/>
              </a:rPr>
              <a:t>冰的熔化过程温度不变，说明熔化不需要吸热</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水的沸腾过程温度不变，说明它的内能不变</a:t>
            </a:r>
            <a:r>
              <a:rPr lang="en-US" sz="2400" b="0">
                <a:latin typeface="Times New Roman" panose="02020603050405020304" pitchFamily="18" charset="0"/>
                <a:cs typeface="Times New Roman" panose="02020603050405020304" pitchFamily="18" charset="0"/>
              </a:rPr>
              <a:t>D. </a:t>
            </a:r>
            <a:r>
              <a:rPr lang="zh-CN" sz="2400" b="0">
                <a:latin typeface="Times New Roman" panose="02020603050405020304" pitchFamily="18" charset="0"/>
                <a:cs typeface="Times New Roman" panose="02020603050405020304" pitchFamily="18" charset="0"/>
              </a:rPr>
              <a:t>由图可判断，加热时间相同时冰升温比水快，</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说明冰的比热容比水的小</a:t>
            </a:r>
            <a:endParaRPr lang="zh-CN" altLang="en-US">
              <a:latin typeface="Times New Roman" panose="02020603050405020304" pitchFamily="18" charset="0"/>
              <a:cs typeface="Times New Roman" panose="02020603050405020304" pitchFamily="18" charset="0"/>
            </a:endParaRPr>
          </a:p>
        </p:txBody>
      </p:sp>
      <p:pic>
        <p:nvPicPr>
          <p:cNvPr id="2" name="图片 -2147482405"/>
          <p:cNvPicPr>
            <a:picLocks noChangeAspect="1"/>
          </p:cNvPicPr>
          <p:nvPr/>
        </p:nvPicPr>
        <p:blipFill>
          <a:blip r:embed="rId3"/>
          <a:stretch>
            <a:fillRect/>
          </a:stretch>
        </p:blipFill>
        <p:spPr>
          <a:xfrm>
            <a:off x="7590473" y="3666490"/>
            <a:ext cx="3291205" cy="2086610"/>
          </a:xfrm>
          <a:prstGeom prst="rect">
            <a:avLst/>
          </a:prstGeom>
          <a:noFill/>
          <a:ln w="9525">
            <a:noFill/>
          </a:ln>
        </p:spPr>
      </p:pic>
      <p:sp>
        <p:nvSpPr>
          <p:cNvPr id="11" name="文本框 10"/>
          <p:cNvSpPr txBox="1"/>
          <p:nvPr/>
        </p:nvSpPr>
        <p:spPr>
          <a:xfrm>
            <a:off x="8836343" y="579755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5" name="文本框 4"/>
          <p:cNvSpPr txBox="1"/>
          <p:nvPr/>
        </p:nvSpPr>
        <p:spPr>
          <a:xfrm>
            <a:off x="10183178" y="2703195"/>
            <a:ext cx="6985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1319848" y="1764665"/>
            <a:ext cx="780669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2.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如图所示，下列说法正确的是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可能是海波凝固时温度变化曲线　</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可能是松香熔化时温度变化曲线</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可能是萘熔化时温度变化曲线         </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可能是沥青熔化时温度变化曲线</a:t>
            </a:r>
            <a:endParaRPr lang="zh-CN" altLang="en-US" sz="2400">
              <a:latin typeface="Times New Roman" panose="02020603050405020304" pitchFamily="18" charset="0"/>
              <a:cs typeface="Times New Roman" panose="02020603050405020304" pitchFamily="18" charset="0"/>
            </a:endParaRPr>
          </a:p>
        </p:txBody>
      </p:sp>
      <p:pic>
        <p:nvPicPr>
          <p:cNvPr id="2" name="图片 -2147482404"/>
          <p:cNvPicPr>
            <a:picLocks noChangeAspect="1"/>
          </p:cNvPicPr>
          <p:nvPr/>
        </p:nvPicPr>
        <p:blipFill>
          <a:blip r:embed="rId1"/>
          <a:stretch>
            <a:fillRect/>
          </a:stretch>
        </p:blipFill>
        <p:spPr>
          <a:xfrm>
            <a:off x="8043228" y="2474595"/>
            <a:ext cx="2325370" cy="2422525"/>
          </a:xfrm>
          <a:prstGeom prst="rect">
            <a:avLst/>
          </a:prstGeom>
          <a:noFill/>
          <a:ln w="9525">
            <a:noFill/>
          </a:ln>
        </p:spPr>
      </p:pic>
      <p:sp>
        <p:nvSpPr>
          <p:cNvPr id="11" name="文本框 10"/>
          <p:cNvSpPr txBox="1"/>
          <p:nvPr/>
        </p:nvSpPr>
        <p:spPr>
          <a:xfrm>
            <a:off x="8822373" y="508444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3" name="文本框 2"/>
          <p:cNvSpPr txBox="1"/>
          <p:nvPr/>
        </p:nvSpPr>
        <p:spPr>
          <a:xfrm>
            <a:off x="8245793" y="1937385"/>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691833" y="1057910"/>
            <a:ext cx="1078357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 (2014</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11</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晶体在熔化的过程中需要不断从外界</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，温度</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；钨的熔点是</a:t>
            </a:r>
            <a:r>
              <a:rPr lang="en-US" sz="2400" b="0">
                <a:latin typeface="Times New Roman" panose="02020603050405020304" pitchFamily="18" charset="0"/>
                <a:cs typeface="Times New Roman" panose="02020603050405020304" pitchFamily="18" charset="0"/>
              </a:rPr>
              <a:t>3 410 ℃</a:t>
            </a:r>
            <a:r>
              <a:rPr lang="zh-CN" sz="2400" b="0">
                <a:latin typeface="Times New Roman" panose="02020603050405020304" pitchFamily="18" charset="0"/>
                <a:cs typeface="Times New Roman" panose="02020603050405020304" pitchFamily="18" charset="0"/>
              </a:rPr>
              <a:t>，它的凝固点是</a:t>
            </a:r>
            <a:r>
              <a:rPr lang="en-US" sz="2400" b="0">
                <a:latin typeface="Times New Roman" panose="02020603050405020304" pitchFamily="18" charset="0"/>
                <a:cs typeface="Times New Roman" panose="02020603050405020304" pitchFamily="18" charset="0"/>
              </a:rPr>
              <a:t>________℃.4. (2011</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10</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某种物质在熔化过程中温度随时间变化的图像如图所示，这种物质是</a:t>
            </a:r>
            <a:r>
              <a:rPr lang="en-US" sz="2400" b="0">
                <a:latin typeface="Times New Roman" panose="02020603050405020304" pitchFamily="18" charset="0"/>
                <a:cs typeface="Times New Roman" panose="02020603050405020304" pitchFamily="18" charset="0"/>
              </a:rPr>
              <a:t>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晶体</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非晶体</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，该物质的熔点是</a:t>
            </a:r>
            <a:r>
              <a:rPr lang="en-US" sz="2400" b="0">
                <a:latin typeface="Times New Roman" panose="02020603050405020304" pitchFamily="18" charset="0"/>
                <a:cs typeface="Times New Roman" panose="02020603050405020304" pitchFamily="18" charset="0"/>
              </a:rPr>
              <a:t>________ ℃</a:t>
            </a:r>
            <a:r>
              <a:rPr lang="zh-CN" sz="2400" b="0">
                <a:latin typeface="Times New Roman" panose="02020603050405020304" pitchFamily="18" charset="0"/>
                <a:cs typeface="Times New Roman" panose="02020603050405020304" pitchFamily="18" charset="0"/>
              </a:rPr>
              <a:t>，熔化的时间是</a:t>
            </a:r>
            <a:r>
              <a:rPr lang="en-US" sz="2400" b="0">
                <a:latin typeface="Times New Roman" panose="02020603050405020304" pitchFamily="18" charset="0"/>
                <a:cs typeface="Times New Roman" panose="02020603050405020304" pitchFamily="18" charset="0"/>
              </a:rPr>
              <a:t>________min.</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619173" y="1155065"/>
            <a:ext cx="18732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吸收热量</a:t>
            </a:r>
            <a:endParaRPr lang="zh-CN" altLang="en-US"/>
          </a:p>
        </p:txBody>
      </p:sp>
      <p:sp>
        <p:nvSpPr>
          <p:cNvPr id="3" name="文本框 2"/>
          <p:cNvSpPr txBox="1"/>
          <p:nvPr/>
        </p:nvSpPr>
        <p:spPr>
          <a:xfrm>
            <a:off x="936308" y="1758950"/>
            <a:ext cx="18497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保持不变</a:t>
            </a:r>
            <a:endParaRPr lang="zh-CN" altLang="en-US"/>
          </a:p>
        </p:txBody>
      </p:sp>
      <p:sp>
        <p:nvSpPr>
          <p:cNvPr id="4" name="文本框 3"/>
          <p:cNvSpPr txBox="1"/>
          <p:nvPr/>
        </p:nvSpPr>
        <p:spPr>
          <a:xfrm>
            <a:off x="7716838" y="1758950"/>
            <a:ext cx="10661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3 410</a:t>
            </a:r>
            <a:endParaRPr lang="zh-CN" altLang="en-US"/>
          </a:p>
        </p:txBody>
      </p:sp>
      <p:sp>
        <p:nvSpPr>
          <p:cNvPr id="5" name="文本框 4"/>
          <p:cNvSpPr txBox="1"/>
          <p:nvPr/>
        </p:nvSpPr>
        <p:spPr>
          <a:xfrm>
            <a:off x="2333308" y="2840355"/>
            <a:ext cx="1188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晶体</a:t>
            </a:r>
            <a:endParaRPr lang="zh-CN" altLang="en-US"/>
          </a:p>
        </p:txBody>
      </p:sp>
      <p:sp>
        <p:nvSpPr>
          <p:cNvPr id="6" name="文本框 5"/>
          <p:cNvSpPr txBox="1"/>
          <p:nvPr/>
        </p:nvSpPr>
        <p:spPr>
          <a:xfrm>
            <a:off x="9150668" y="2840355"/>
            <a:ext cx="8096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340</a:t>
            </a:r>
            <a:endParaRPr lang="zh-CN" altLang="en-US"/>
          </a:p>
        </p:txBody>
      </p:sp>
      <p:sp>
        <p:nvSpPr>
          <p:cNvPr id="7" name="文本框 6"/>
          <p:cNvSpPr txBox="1"/>
          <p:nvPr/>
        </p:nvSpPr>
        <p:spPr>
          <a:xfrm>
            <a:off x="2405063" y="3372485"/>
            <a:ext cx="6388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8</a:t>
            </a:r>
            <a:endParaRPr lang="zh-CN" altLang="en-US"/>
          </a:p>
        </p:txBody>
      </p:sp>
      <p:pic>
        <p:nvPicPr>
          <p:cNvPr id="8" name="图片 -2147482403"/>
          <p:cNvPicPr>
            <a:picLocks noChangeAspect="1"/>
          </p:cNvPicPr>
          <p:nvPr/>
        </p:nvPicPr>
        <p:blipFill>
          <a:blip r:embed="rId1"/>
          <a:stretch>
            <a:fillRect/>
          </a:stretch>
        </p:blipFill>
        <p:spPr>
          <a:xfrm>
            <a:off x="5054283" y="3689350"/>
            <a:ext cx="2631440" cy="2033270"/>
          </a:xfrm>
          <a:prstGeom prst="rect">
            <a:avLst/>
          </a:prstGeom>
          <a:noFill/>
          <a:ln w="9525">
            <a:noFill/>
          </a:ln>
        </p:spPr>
      </p:pic>
      <p:sp>
        <p:nvSpPr>
          <p:cNvPr id="100" name="文本框 99"/>
          <p:cNvSpPr txBox="1"/>
          <p:nvPr/>
        </p:nvSpPr>
        <p:spPr>
          <a:xfrm>
            <a:off x="5790883" y="5836285"/>
            <a:ext cx="1158875" cy="398780"/>
          </a:xfrm>
          <a:prstGeom prst="rect">
            <a:avLst/>
          </a:prstGeom>
          <a:noFill/>
          <a:ln w="9525">
            <a:noFill/>
          </a:ln>
        </p:spPr>
        <p:txBody>
          <a:bodyPr wrap="square">
            <a:spAutoFit/>
          </a:bodyPr>
          <a:p>
            <a:pPr indent="0"/>
            <a:r>
              <a:rPr lang="zh-CN" sz="2000" b="0">
                <a:cs typeface="楷体_GB2312" charset="0"/>
              </a:rPr>
              <a:t>第</a:t>
            </a:r>
            <a:r>
              <a:rPr lang="en-US" sz="2000" b="0">
                <a:latin typeface="Times New Roman" panose="02020603050405020304" pitchFamily="18" charset="0"/>
                <a:cs typeface="楷体_GB2312" charset="0"/>
              </a:rPr>
              <a:t>4</a:t>
            </a:r>
            <a:r>
              <a:rPr lang="zh-CN" sz="2000" b="0">
                <a:cs typeface="楷体_GB2312" charset="0"/>
              </a:rPr>
              <a:t>题图</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62" name="组合 61"/>
          <p:cNvGrpSpPr/>
          <p:nvPr/>
        </p:nvGrpSpPr>
        <p:grpSpPr>
          <a:xfrm>
            <a:off x="3054668" y="685888"/>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58496" y="139128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 name="文本框 9"/>
          <p:cNvSpPr txBox="1"/>
          <p:nvPr/>
        </p:nvSpPr>
        <p:spPr>
          <a:xfrm>
            <a:off x="5727383" y="3821430"/>
            <a:ext cx="309880" cy="506730"/>
          </a:xfrm>
          <a:prstGeom prst="rect">
            <a:avLst/>
          </a:prstGeom>
          <a:noFill/>
        </p:spPr>
        <p:txBody>
          <a:bodyPr wrap="none" rtlCol="0" anchor="t">
            <a:spAutoFit/>
          </a:bodyPr>
          <a:p>
            <a:pPr>
              <a:lnSpc>
                <a:spcPct val="150000"/>
              </a:lnSpc>
            </a:pPr>
            <a:endParaRPr lang="zh-CN" altLang="en-US"/>
          </a:p>
        </p:txBody>
      </p:sp>
      <p:sp>
        <p:nvSpPr>
          <p:cNvPr id="4" name="文本框 3"/>
          <p:cNvSpPr txBox="1"/>
          <p:nvPr/>
        </p:nvSpPr>
        <p:spPr>
          <a:xfrm>
            <a:off x="658813" y="1991360"/>
            <a:ext cx="7949565" cy="1050290"/>
          </a:xfrm>
          <a:prstGeom prst="rect">
            <a:avLst/>
          </a:prstGeom>
          <a:noFill/>
        </p:spPr>
        <p:txBody>
          <a:bodyPr wrap="square" rtlCol="0" anchor="t">
            <a:spAutoFit/>
          </a:bodyPr>
          <a:p>
            <a:pPr fontAlgn="auto">
              <a:lnSpc>
                <a:spcPct val="130000"/>
              </a:lnSpc>
            </a:pPr>
            <a:r>
              <a:rPr lang="zh-CN" altLang="en-US" sz="2400">
                <a:latin typeface="黑体" panose="02010609060101010101" pitchFamily="49" charset="-122"/>
                <a:ea typeface="黑体" panose="02010609060101010101" pitchFamily="49" charset="-122"/>
                <a:sym typeface="+mn-ea"/>
              </a:rPr>
              <a:t>晶体、非晶体的熔化和凝固</a:t>
            </a:r>
            <a:endParaRPr lang="zh-CN" altLang="en-US" sz="2400">
              <a:latin typeface="黑体" panose="02010609060101010101" pitchFamily="49" charset="-122"/>
              <a:ea typeface="黑体" panose="02010609060101010101" pitchFamily="49" charset="-122"/>
              <a:sym typeface="+mn-ea"/>
            </a:endParaRPr>
          </a:p>
          <a:p>
            <a:pPr fontAlgn="auto">
              <a:lnSpc>
                <a:spcPct val="13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a:latin typeface="Times New Roman" panose="02020603050405020304" pitchFamily="18" charset="0"/>
                <a:ea typeface="宋体" panose="02010600030101010101" pitchFamily="2" charset="-122"/>
                <a:cs typeface="Times New Roman" panose="02020603050405020304" pitchFamily="18" charset="0"/>
              </a:rPr>
              <a:t>汽化的两种方式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表格 7"/>
          <p:cNvGraphicFramePr/>
          <p:nvPr>
            <p:custDataLst>
              <p:tags r:id="rId3"/>
            </p:custDataLst>
          </p:nvPr>
        </p:nvGraphicFramePr>
        <p:xfrm>
          <a:off x="729298" y="3026410"/>
          <a:ext cx="10306050" cy="3495675"/>
        </p:xfrm>
        <a:graphic>
          <a:graphicData uri="http://schemas.openxmlformats.org/drawingml/2006/table">
            <a:tbl>
              <a:tblPr firstRow="1" bandRow="1">
                <a:tableStyleId>{5C22544A-7EE6-4342-B048-85BDC9FD1C3A}</a:tableStyleId>
              </a:tblPr>
              <a:tblGrid>
                <a:gridCol w="589915"/>
                <a:gridCol w="1545590"/>
                <a:gridCol w="3999865"/>
                <a:gridCol w="4170680"/>
              </a:tblGrid>
              <a:tr h="640080">
                <a:tc gridSpan="2">
                  <a:txBody>
                    <a:bodyPr/>
                    <a:p>
                      <a:pPr algn="ctr" fontAlgn="auto">
                        <a:lnSpc>
                          <a:spcPct val="130000"/>
                        </a:lnSpc>
                        <a:buNone/>
                      </a:pPr>
                      <a:r>
                        <a:rPr lang="zh-CN" altLang="en-US" sz="2400" b="0" dirty="0">
                          <a:ln>
                            <a:noFill/>
                          </a:ln>
                          <a:solidFill>
                            <a:schemeClr val="tx1"/>
                          </a:solidFill>
                          <a:latin typeface="黑体" panose="02010609060101010101" pitchFamily="49" charset="-122"/>
                          <a:ea typeface="黑体" panose="02010609060101010101" pitchFamily="49" charset="-122"/>
                        </a:rPr>
                        <a:t>方式</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rPr>
                        <a:t>蒸发</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rPr>
                        <a:t>沸腾</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586740">
                <a:tc rowSpan="10">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不同点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发生部位</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液体</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液体</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和</a:t>
                      </a:r>
                      <a:r>
                        <a:rPr lang="en-US" altLang="zh-CN" sz="2400" b="0">
                          <a:ln>
                            <a:noFill/>
                          </a:ln>
                          <a:solidFill>
                            <a:schemeClr val="tx1"/>
                          </a:solidFill>
                          <a:latin typeface="Times New Roman" panose="02020603050405020304" pitchFamily="18" charset="0"/>
                          <a:cs typeface="Times New Roman" panose="02020603050405020304" pitchFamily="18" charset="0"/>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同时发生</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发生条件</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在</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温度下</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587375">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达到</a:t>
                      </a:r>
                      <a:r>
                        <a:rPr lang="en-US" altLang="zh-CN" sz="2400" b="0">
                          <a:ln>
                            <a:noFill/>
                          </a:ln>
                          <a:solidFill>
                            <a:schemeClr val="tx1"/>
                          </a:solidFill>
                          <a:latin typeface="Times New Roman" panose="02020603050405020304" pitchFamily="18" charset="0"/>
                          <a:cs typeface="Times New Roman" panose="02020603050405020304" pitchFamily="18" charset="0"/>
                        </a:rPr>
                        <a:t>________</a:t>
                      </a:r>
                      <a:r>
                        <a:rPr lang="zh-CN" altLang="en-US" sz="2400" b="0">
                          <a:ln>
                            <a:noFill/>
                          </a:ln>
                          <a:solidFill>
                            <a:schemeClr val="tx1"/>
                          </a:solidFill>
                          <a:latin typeface="Times New Roman" panose="02020603050405020304" pitchFamily="18" charset="0"/>
                          <a:cs typeface="Times New Roman" panose="02020603050405020304" pitchFamily="18" charset="0"/>
                        </a:rPr>
                        <a:t>，持续吸热</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5">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剧烈程度</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_________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4008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_________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ctr" fontAlgn="auto">
                        <a:lnSpc>
                          <a:spcPct val="13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供热快慢、液面气压高低</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ctr"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液体上方的空气流动速度、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82931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3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影响因素</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5" name="文本框 104"/>
          <p:cNvSpPr txBox="1"/>
          <p:nvPr/>
        </p:nvSpPr>
        <p:spPr>
          <a:xfrm>
            <a:off x="4830763" y="3749675"/>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表面</a:t>
            </a:r>
            <a:endParaRPr lang="zh-CN" altLang="en-US"/>
          </a:p>
        </p:txBody>
      </p:sp>
      <p:sp>
        <p:nvSpPr>
          <p:cNvPr id="3" name="文本框 2"/>
          <p:cNvSpPr txBox="1"/>
          <p:nvPr/>
        </p:nvSpPr>
        <p:spPr>
          <a:xfrm>
            <a:off x="7688263" y="3749675"/>
            <a:ext cx="10414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内部</a:t>
            </a:r>
            <a:endParaRPr lang="zh-CN" altLang="en-US"/>
          </a:p>
        </p:txBody>
      </p:sp>
      <p:sp>
        <p:nvSpPr>
          <p:cNvPr id="6" name="文本框 5"/>
          <p:cNvSpPr txBox="1"/>
          <p:nvPr/>
        </p:nvSpPr>
        <p:spPr>
          <a:xfrm>
            <a:off x="8873173" y="3749675"/>
            <a:ext cx="7969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表面</a:t>
            </a:r>
            <a:endParaRPr lang="zh-CN" altLang="en-US"/>
          </a:p>
        </p:txBody>
      </p:sp>
      <p:sp>
        <p:nvSpPr>
          <p:cNvPr id="7" name="文本框 6"/>
          <p:cNvSpPr txBox="1"/>
          <p:nvPr/>
        </p:nvSpPr>
        <p:spPr>
          <a:xfrm>
            <a:off x="4172903" y="4328160"/>
            <a:ext cx="1065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任何</a:t>
            </a:r>
            <a:endParaRPr lang="zh-CN" altLang="en-US"/>
          </a:p>
        </p:txBody>
      </p:sp>
      <p:sp>
        <p:nvSpPr>
          <p:cNvPr id="9" name="文本框 8"/>
          <p:cNvSpPr txBox="1"/>
          <p:nvPr/>
        </p:nvSpPr>
        <p:spPr>
          <a:xfrm>
            <a:off x="8052118" y="4328160"/>
            <a:ext cx="12122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沸点</a:t>
            </a:r>
            <a:endParaRPr lang="zh-CN" altLang="en-US"/>
          </a:p>
        </p:txBody>
      </p:sp>
      <p:sp>
        <p:nvSpPr>
          <p:cNvPr id="11" name="文本框 10"/>
          <p:cNvSpPr txBox="1"/>
          <p:nvPr/>
        </p:nvSpPr>
        <p:spPr>
          <a:xfrm>
            <a:off x="4406583" y="4961255"/>
            <a:ext cx="8940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微弱</a:t>
            </a:r>
            <a:endParaRPr lang="zh-CN" altLang="en-US"/>
          </a:p>
        </p:txBody>
      </p:sp>
      <p:sp>
        <p:nvSpPr>
          <p:cNvPr id="12" name="文本框 11"/>
          <p:cNvSpPr txBox="1"/>
          <p:nvPr/>
        </p:nvSpPr>
        <p:spPr>
          <a:xfrm>
            <a:off x="8608378" y="4961255"/>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剧烈</a:t>
            </a:r>
            <a:endParaRPr lang="zh-CN" altLang="en-US"/>
          </a:p>
        </p:txBody>
      </p:sp>
      <p:sp>
        <p:nvSpPr>
          <p:cNvPr id="13" name="文本框 12"/>
          <p:cNvSpPr txBox="1"/>
          <p:nvPr/>
        </p:nvSpPr>
        <p:spPr>
          <a:xfrm>
            <a:off x="3286443" y="6028055"/>
            <a:ext cx="1408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表面积</a:t>
            </a:r>
            <a:endParaRPr lang="zh-CN" altLang="en-US"/>
          </a:p>
        </p:txBody>
      </p:sp>
      <p:sp>
        <p:nvSpPr>
          <p:cNvPr id="14" name="文本框 13"/>
          <p:cNvSpPr txBox="1"/>
          <p:nvPr/>
        </p:nvSpPr>
        <p:spPr>
          <a:xfrm>
            <a:off x="5300663" y="6028055"/>
            <a:ext cx="9918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3" grpId="0"/>
      <p:bldP spid="6" grpId="0"/>
      <p:bldP spid="7" grpId="0"/>
      <p:bldP spid="9"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99478" y="1068705"/>
            <a:ext cx="7259955" cy="737235"/>
            <a:chOff x="1342" y="2812"/>
            <a:chExt cx="11433"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8238"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探究影响蒸发快慢的因素</a:t>
              </a:r>
              <a:r>
                <a:rPr sz="2400" dirty="0">
                  <a:latin typeface="Times New Roman" panose="02020603050405020304" pitchFamily="18" charset="0"/>
                  <a:ea typeface="黑体" panose="02010609060101010101" pitchFamily="49" charset="-122"/>
                  <a:cs typeface="Times New Roman" panose="02020603050405020304" pitchFamily="18" charset="0"/>
                </a:rPr>
                <a:t>(2014.2)</a:t>
              </a:r>
              <a:endParaRPr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5" name="文本框 104"/>
          <p:cNvSpPr txBox="1"/>
          <p:nvPr/>
        </p:nvSpPr>
        <p:spPr>
          <a:xfrm>
            <a:off x="861378" y="2020570"/>
            <a:ext cx="1034669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5. (2014</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在探究蒸发的快慢与哪些因素有关的实验中，如图所示主要用来探究</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蒸发的快慢与液体温度的关系</a:t>
            </a:r>
            <a:r>
              <a:rPr lang="en-US" sz="2400" b="0">
                <a:latin typeface="Times New Roman" panose="02020603050405020304" pitchFamily="18" charset="0"/>
                <a:cs typeface="Times New Roman" panose="02020603050405020304" pitchFamily="18" charset="0"/>
              </a:rPr>
              <a:t>B. </a:t>
            </a:r>
            <a:r>
              <a:rPr lang="zh-CN" sz="2400" b="0">
                <a:latin typeface="Times New Roman" panose="02020603050405020304" pitchFamily="18" charset="0"/>
                <a:cs typeface="Times New Roman" panose="02020603050405020304" pitchFamily="18" charset="0"/>
              </a:rPr>
              <a:t>蒸发的快慢与气压的关系</a:t>
            </a:r>
            <a:r>
              <a:rPr lang="en-US" sz="2400" b="0">
                <a:latin typeface="Times New Roman" panose="02020603050405020304" pitchFamily="18" charset="0"/>
                <a:cs typeface="Times New Roman" panose="02020603050405020304" pitchFamily="18" charset="0"/>
              </a:rPr>
              <a:t>C. </a:t>
            </a:r>
            <a:r>
              <a:rPr lang="zh-CN" sz="2400" b="0">
                <a:latin typeface="Times New Roman" panose="02020603050405020304" pitchFamily="18" charset="0"/>
                <a:cs typeface="Times New Roman" panose="02020603050405020304" pitchFamily="18" charset="0"/>
              </a:rPr>
              <a:t>蒸发的快慢与液体表面积的关系</a:t>
            </a:r>
            <a:r>
              <a:rPr lang="en-US" sz="2400" b="0">
                <a:latin typeface="Times New Roman" panose="02020603050405020304" pitchFamily="18" charset="0"/>
                <a:cs typeface="Times New Roman" panose="02020603050405020304" pitchFamily="18" charset="0"/>
              </a:rPr>
              <a:t>D. </a:t>
            </a:r>
            <a:r>
              <a:rPr lang="zh-CN" sz="2400" b="0">
                <a:latin typeface="Times New Roman" panose="02020603050405020304" pitchFamily="18" charset="0"/>
                <a:cs typeface="Times New Roman" panose="02020603050405020304" pitchFamily="18" charset="0"/>
              </a:rPr>
              <a:t>蒸发的快慢与空气流动速度的关系</a:t>
            </a:r>
            <a:endParaRPr lang="zh-CN" altLang="en-US">
              <a:latin typeface="Times New Roman" panose="02020603050405020304" pitchFamily="18" charset="0"/>
              <a:cs typeface="Times New Roman" panose="02020603050405020304" pitchFamily="18" charset="0"/>
            </a:endParaRPr>
          </a:p>
        </p:txBody>
      </p:sp>
      <p:pic>
        <p:nvPicPr>
          <p:cNvPr id="2" name="图片 -2147482401"/>
          <p:cNvPicPr>
            <a:picLocks noChangeAspect="1"/>
          </p:cNvPicPr>
          <p:nvPr/>
        </p:nvPicPr>
        <p:blipFill>
          <a:blip r:embed="rId2"/>
          <a:stretch>
            <a:fillRect/>
          </a:stretch>
        </p:blipFill>
        <p:spPr>
          <a:xfrm>
            <a:off x="6982143" y="2926715"/>
            <a:ext cx="3368675" cy="2822575"/>
          </a:xfrm>
          <a:prstGeom prst="rect">
            <a:avLst/>
          </a:prstGeom>
          <a:noFill/>
          <a:ln w="9525">
            <a:noFill/>
          </a:ln>
        </p:spPr>
      </p:pic>
      <p:sp>
        <p:nvSpPr>
          <p:cNvPr id="11" name="文本框 10"/>
          <p:cNvSpPr txBox="1"/>
          <p:nvPr/>
        </p:nvSpPr>
        <p:spPr>
          <a:xfrm>
            <a:off x="8110538" y="590994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5</a:t>
            </a:r>
            <a:r>
              <a:rPr lang="zh-CN" b="0">
                <a:cs typeface="楷体_GB2312" charset="0"/>
              </a:rPr>
              <a:t>题图</a:t>
            </a:r>
            <a:endParaRPr lang="zh-CN" altLang="en-US"/>
          </a:p>
        </p:txBody>
      </p:sp>
      <p:sp>
        <p:nvSpPr>
          <p:cNvPr id="5" name="文本框 4"/>
          <p:cNvSpPr txBox="1"/>
          <p:nvPr/>
        </p:nvSpPr>
        <p:spPr>
          <a:xfrm>
            <a:off x="2992438" y="2748280"/>
            <a:ext cx="6985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27723" y="925195"/>
            <a:ext cx="8427720" cy="737235"/>
            <a:chOff x="1342" y="2812"/>
            <a:chExt cx="13272"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00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探究水沸腾时温度变化的特点</a:t>
              </a:r>
              <a:r>
                <a:rPr sz="2400" dirty="0">
                  <a:latin typeface="Times New Roman" panose="02020603050405020304" pitchFamily="18" charset="0"/>
                  <a:ea typeface="黑体" panose="02010609060101010101" pitchFamily="49" charset="-122"/>
                  <a:cs typeface="Times New Roman" panose="02020603050405020304" pitchFamily="18" charset="0"/>
                </a:rPr>
                <a:t>(10年4考)</a:t>
              </a:r>
              <a:endParaRPr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5" name="文本框 104"/>
          <p:cNvSpPr txBox="1"/>
          <p:nvPr/>
        </p:nvSpPr>
        <p:spPr>
          <a:xfrm>
            <a:off x="862013" y="1764030"/>
            <a:ext cx="1068641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6. (2017</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13</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将装有水的试管放入装有水的烧杯中，用酒精灯对烧杯进行加热，如图所示，一段时间后，观察到烧杯中的水沸腾，而试管中的水</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不会</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沸腾，原因</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是</a:t>
            </a:r>
            <a:r>
              <a:rPr lang="en-US" sz="2400" b="0">
                <a:latin typeface="Times New Roman" panose="02020603050405020304" pitchFamily="18" charset="0"/>
                <a:cs typeface="Times New Roman" panose="02020603050405020304" pitchFamily="18" charset="0"/>
              </a:rPr>
              <a:t>________________________________</a:t>
            </a:r>
            <a:r>
              <a:rPr lang="zh-CN" sz="2400" b="0">
                <a:latin typeface="Times New Roman" panose="02020603050405020304" pitchFamily="18" charset="0"/>
                <a:cs typeface="Times New Roman" panose="02020603050405020304" pitchFamily="18" charset="0"/>
              </a:rPr>
              <a:t>，</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同时还观察到烧杯口周围出现大量的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白</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气</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，这是因为烧杯中的水蒸气在杯口周</a:t>
            </a:r>
            <a:endParaRPr lang="zh-CN" sz="2400" b="0">
              <a:latin typeface="Times New Roman" panose="02020603050405020304" pitchFamily="18" charset="0"/>
              <a:cs typeface="Times New Roman" panose="02020603050405020304" pitchFamily="18" charset="0"/>
            </a:endParaRPr>
          </a:p>
          <a:p>
            <a:pPr indent="0" fontAlgn="auto">
              <a:lnSpc>
                <a:spcPct val="150000"/>
              </a:lnSpc>
            </a:pPr>
            <a:r>
              <a:rPr lang="zh-CN" sz="2400" b="0">
                <a:latin typeface="Times New Roman" panose="02020603050405020304" pitchFamily="18" charset="0"/>
                <a:cs typeface="Times New Roman" panose="02020603050405020304" pitchFamily="18" charset="0"/>
              </a:rPr>
              <a:t>围遇冷</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而成</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填物态变化名称</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399"/>
          <p:cNvPicPr>
            <a:picLocks noChangeAspect="1"/>
          </p:cNvPicPr>
          <p:nvPr/>
        </p:nvPicPr>
        <p:blipFill>
          <a:blip r:embed="rId2"/>
          <a:stretch>
            <a:fillRect/>
          </a:stretch>
        </p:blipFill>
        <p:spPr>
          <a:xfrm>
            <a:off x="8052753" y="2904490"/>
            <a:ext cx="1419225" cy="2685415"/>
          </a:xfrm>
          <a:prstGeom prst="rect">
            <a:avLst/>
          </a:prstGeom>
          <a:noFill/>
          <a:ln w="9525">
            <a:noFill/>
          </a:ln>
        </p:spPr>
      </p:pic>
      <p:sp>
        <p:nvSpPr>
          <p:cNvPr id="11" name="文本框 10"/>
          <p:cNvSpPr txBox="1"/>
          <p:nvPr/>
        </p:nvSpPr>
        <p:spPr>
          <a:xfrm>
            <a:off x="8278813" y="587121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6</a:t>
            </a:r>
            <a:r>
              <a:rPr lang="zh-CN" b="0">
                <a:cs typeface="楷体_GB2312" charset="0"/>
              </a:rPr>
              <a:t>题图</a:t>
            </a:r>
            <a:endParaRPr lang="zh-CN" altLang="en-US"/>
          </a:p>
        </p:txBody>
      </p:sp>
      <p:sp>
        <p:nvSpPr>
          <p:cNvPr id="5" name="文本框 4"/>
          <p:cNvSpPr txBox="1"/>
          <p:nvPr/>
        </p:nvSpPr>
        <p:spPr>
          <a:xfrm>
            <a:off x="1091883" y="2976245"/>
            <a:ext cx="10407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不会</a:t>
            </a:r>
            <a:endParaRPr lang="zh-CN" altLang="en-US"/>
          </a:p>
        </p:txBody>
      </p:sp>
      <p:sp>
        <p:nvSpPr>
          <p:cNvPr id="6" name="文本框 5"/>
          <p:cNvSpPr txBox="1"/>
          <p:nvPr/>
        </p:nvSpPr>
        <p:spPr>
          <a:xfrm>
            <a:off x="1184910" y="3508058"/>
            <a:ext cx="5080000" cy="460375"/>
          </a:xfrm>
          <a:prstGeom prst="rect">
            <a:avLst/>
          </a:prstGeom>
          <a:noFill/>
          <a:ln w="9525">
            <a:noFill/>
          </a:ln>
        </p:spPr>
        <p:txBody>
          <a:bodyPr>
            <a:spAutoFit/>
          </a:bodyPr>
          <a:p>
            <a:pPr indent="0"/>
            <a:r>
              <a:rPr lang="zh-CN" sz="2400" b="0">
                <a:solidFill>
                  <a:srgbClr val="FF0000"/>
                </a:solidFill>
                <a:latin typeface="Times New Roman" panose="02020603050405020304" pitchFamily="18" charset="0"/>
                <a:ea typeface="宋体" panose="02010600030101010101" pitchFamily="2" charset="-122"/>
              </a:rPr>
              <a:t>试管中的水达到沸点后不能继续吸热</a:t>
            </a:r>
            <a:endParaRPr lang="zh-CN" altLang="en-US"/>
          </a:p>
        </p:txBody>
      </p:sp>
      <p:sp>
        <p:nvSpPr>
          <p:cNvPr id="8" name="文本框 7"/>
          <p:cNvSpPr txBox="1"/>
          <p:nvPr/>
        </p:nvSpPr>
        <p:spPr>
          <a:xfrm>
            <a:off x="2060893" y="5201285"/>
            <a:ext cx="10909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液化</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724853" y="623570"/>
            <a:ext cx="1037971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7.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18</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6</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探究水的沸腾</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实验中，如图甲所示．</a:t>
            </a:r>
            <a:r>
              <a:rPr lang="en-US" sz="2400" b="0">
                <a:latin typeface="Times New Roman" panose="02020603050405020304" pitchFamily="18" charset="0"/>
                <a:cs typeface="Times New Roman" panose="02020603050405020304" pitchFamily="18" charset="0"/>
              </a:rPr>
              <a:t>(1)</a:t>
            </a:r>
            <a:r>
              <a:rPr lang="zh-CN" sz="2400" b="0">
                <a:latin typeface="Times New Roman" panose="02020603050405020304" pitchFamily="18" charset="0"/>
                <a:cs typeface="Times New Roman" panose="02020603050405020304" pitchFamily="18" charset="0"/>
              </a:rPr>
              <a:t>此实验加热过程是通过</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方式来增大烧杯中水的内能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做功</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热传递</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(2)</a:t>
            </a:r>
            <a:r>
              <a:rPr lang="zh-CN" sz="2400" b="0">
                <a:latin typeface="Times New Roman" panose="02020603050405020304" pitchFamily="18" charset="0"/>
                <a:cs typeface="Times New Roman" panose="02020603050405020304" pitchFamily="18" charset="0"/>
              </a:rPr>
              <a:t>下表是加热过程中不同时刻水的温度记录，其中有一个记录错误的实验数据，请指出该错误的数据是</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，这样判断的理论依据是</a:t>
            </a:r>
            <a:r>
              <a:rPr lang="en-US" sz="2400" b="0">
                <a:latin typeface="Times New Roman" panose="02020603050405020304" pitchFamily="18" charset="0"/>
                <a:cs typeface="Times New Roman" panose="02020603050405020304" pitchFamily="18" charset="0"/>
              </a:rPr>
              <a:t>________________________________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398"/>
          <p:cNvPicPr>
            <a:picLocks noChangeAspect="1"/>
          </p:cNvPicPr>
          <p:nvPr/>
        </p:nvPicPr>
        <p:blipFill>
          <a:blip r:embed="rId1"/>
          <a:stretch>
            <a:fillRect/>
          </a:stretch>
        </p:blipFill>
        <p:spPr>
          <a:xfrm>
            <a:off x="1445578" y="3917315"/>
            <a:ext cx="1694180" cy="2397760"/>
          </a:xfrm>
          <a:prstGeom prst="rect">
            <a:avLst/>
          </a:prstGeom>
          <a:noFill/>
          <a:ln w="9525">
            <a:noFill/>
          </a:ln>
        </p:spPr>
      </p:pic>
      <p:graphicFrame>
        <p:nvGraphicFramePr>
          <p:cNvPr id="4" name="表格 3"/>
          <p:cNvGraphicFramePr/>
          <p:nvPr>
            <p:custDataLst>
              <p:tags r:id="rId2"/>
            </p:custDataLst>
          </p:nvPr>
        </p:nvGraphicFramePr>
        <p:xfrm>
          <a:off x="4838383" y="4592955"/>
          <a:ext cx="5880735" cy="1414780"/>
        </p:xfrm>
        <a:graphic>
          <a:graphicData uri="http://schemas.openxmlformats.org/drawingml/2006/table">
            <a:tbl>
              <a:tblPr firstRow="1" bandRow="1">
                <a:tableStyleId>{5940675A-B579-460E-94D1-54222C63F5DA}</a:tableStyleId>
              </a:tblPr>
              <a:tblGrid>
                <a:gridCol w="1348740"/>
                <a:gridCol w="503555"/>
                <a:gridCol w="503555"/>
                <a:gridCol w="503555"/>
                <a:gridCol w="503555"/>
                <a:gridCol w="503555"/>
                <a:gridCol w="503555"/>
                <a:gridCol w="503555"/>
                <a:gridCol w="503555"/>
                <a:gridCol w="503555"/>
              </a:tblGrid>
              <a:tr h="70739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时间/min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739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温度/℃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1709738" y="631507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sp>
        <p:nvSpPr>
          <p:cNvPr id="6" name="文本框 5"/>
          <p:cNvSpPr txBox="1"/>
          <p:nvPr/>
        </p:nvSpPr>
        <p:spPr>
          <a:xfrm>
            <a:off x="1073468" y="5797550"/>
            <a:ext cx="1111250" cy="368300"/>
          </a:xfrm>
          <a:prstGeom prst="rect">
            <a:avLst/>
          </a:prstGeom>
          <a:noFill/>
          <a:ln w="9525">
            <a:noFill/>
          </a:ln>
        </p:spPr>
        <p:txBody>
          <a:bodyPr wrap="square">
            <a:spAutoFit/>
          </a:bodyPr>
          <a:p>
            <a:pPr indent="0" algn="ctr"/>
            <a:r>
              <a:rPr lang="zh-CN" altLang="en-US"/>
              <a:t>甲</a:t>
            </a:r>
            <a:endParaRPr lang="zh-CN" altLang="en-US"/>
          </a:p>
        </p:txBody>
      </p:sp>
      <p:sp>
        <p:nvSpPr>
          <p:cNvPr id="7" name="文本框 6"/>
          <p:cNvSpPr txBox="1"/>
          <p:nvPr/>
        </p:nvSpPr>
        <p:spPr>
          <a:xfrm>
            <a:off x="4312603" y="1317625"/>
            <a:ext cx="14331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热传递</a:t>
            </a:r>
            <a:endParaRPr lang="zh-CN" altLang="en-US"/>
          </a:p>
        </p:txBody>
      </p:sp>
      <p:sp>
        <p:nvSpPr>
          <p:cNvPr id="8" name="文本框 7"/>
          <p:cNvSpPr txBox="1"/>
          <p:nvPr/>
        </p:nvSpPr>
        <p:spPr>
          <a:xfrm>
            <a:off x="4707573" y="2919095"/>
            <a:ext cx="8356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95</a:t>
            </a:r>
            <a:endParaRPr lang="zh-CN" altLang="en-US"/>
          </a:p>
        </p:txBody>
      </p:sp>
      <p:sp>
        <p:nvSpPr>
          <p:cNvPr id="9" name="文本框 8"/>
          <p:cNvSpPr txBox="1"/>
          <p:nvPr/>
        </p:nvSpPr>
        <p:spPr>
          <a:xfrm>
            <a:off x="1083628" y="3486785"/>
            <a:ext cx="39439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水沸腾过程中温度保持不变</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38518" y="1014730"/>
            <a:ext cx="1026922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改正数据后可判定此时水沸腾的温度为</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，没有达到 </a:t>
            </a:r>
            <a:r>
              <a:rPr lang="en-US" sz="2400" b="0">
                <a:latin typeface="Times New Roman" panose="02020603050405020304" pitchFamily="18" charset="0"/>
                <a:cs typeface="Times New Roman" panose="02020603050405020304" pitchFamily="18" charset="0"/>
              </a:rPr>
              <a:t>100 ℃</a:t>
            </a:r>
            <a:r>
              <a:rPr lang="zh-CN" sz="2400" b="0">
                <a:latin typeface="Times New Roman" panose="02020603050405020304" pitchFamily="18" charset="0"/>
                <a:cs typeface="Times New Roman" panose="02020603050405020304" pitchFamily="18" charset="0"/>
              </a:rPr>
              <a:t>的主要原因是当地的大气压</a:t>
            </a:r>
            <a:r>
              <a:rPr lang="en-US" sz="2400" b="0">
                <a:latin typeface="Times New Roman" panose="02020603050405020304" pitchFamily="18" charset="0"/>
                <a:cs typeface="Times New Roman" panose="02020603050405020304" pitchFamily="18" charset="0"/>
              </a:rPr>
              <a:t>________________________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(4)</a:t>
            </a:r>
            <a:r>
              <a:rPr lang="zh-CN" sz="2400" b="0">
                <a:latin typeface="Times New Roman" panose="02020603050405020304" pitchFamily="18" charset="0"/>
                <a:cs typeface="Times New Roman" panose="02020603050405020304" pitchFamily="18" charset="0"/>
              </a:rPr>
              <a:t>请根据表格的正确数据在图乙中画出水加热直至沸腾温度随时间变化的图像．</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783388" y="1167765"/>
            <a:ext cx="72326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98</a:t>
            </a:r>
            <a:endParaRPr lang="zh-CN" altLang="en-US"/>
          </a:p>
        </p:txBody>
      </p:sp>
      <p:sp>
        <p:nvSpPr>
          <p:cNvPr id="3" name="文本框 2"/>
          <p:cNvSpPr txBox="1"/>
          <p:nvPr/>
        </p:nvSpPr>
        <p:spPr>
          <a:xfrm>
            <a:off x="4678363" y="1699895"/>
            <a:ext cx="28282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r>
              <a:rPr lang="en-US" sz="2400" b="0">
                <a:solidFill>
                  <a:srgbClr val="FF0000"/>
                </a:solidFill>
                <a:latin typeface="Times New Roman" panose="02020603050405020304" pitchFamily="18" charset="0"/>
                <a:ea typeface="宋体" panose="02010600030101010101" pitchFamily="2" charset="-122"/>
              </a:rPr>
              <a:t>1</a:t>
            </a:r>
            <a:r>
              <a:rPr lang="zh-CN" sz="2400" b="0">
                <a:solidFill>
                  <a:srgbClr val="FF0000"/>
                </a:solidFill>
                <a:ea typeface="宋体" panose="02010600030101010101" pitchFamily="2" charset="-122"/>
              </a:rPr>
              <a:t>标准大气压</a:t>
            </a:r>
            <a:endParaRPr lang="zh-CN" altLang="en-US"/>
          </a:p>
        </p:txBody>
      </p:sp>
      <p:pic>
        <p:nvPicPr>
          <p:cNvPr id="5" name="图片 -2147482397"/>
          <p:cNvPicPr>
            <a:picLocks noChangeAspect="1"/>
          </p:cNvPicPr>
          <p:nvPr/>
        </p:nvPicPr>
        <p:blipFill>
          <a:blip r:embed="rId1"/>
          <a:stretch>
            <a:fillRect/>
          </a:stretch>
        </p:blipFill>
        <p:spPr>
          <a:xfrm>
            <a:off x="4220528" y="2959100"/>
            <a:ext cx="3750945" cy="2981960"/>
          </a:xfrm>
          <a:prstGeom prst="rect">
            <a:avLst/>
          </a:prstGeom>
          <a:noFill/>
          <a:ln w="9525">
            <a:noFill/>
          </a:ln>
        </p:spPr>
      </p:pic>
      <p:sp>
        <p:nvSpPr>
          <p:cNvPr id="6" name="文本框 5"/>
          <p:cNvSpPr txBox="1"/>
          <p:nvPr/>
        </p:nvSpPr>
        <p:spPr>
          <a:xfrm>
            <a:off x="8150543" y="5797550"/>
            <a:ext cx="1111250" cy="368300"/>
          </a:xfrm>
          <a:prstGeom prst="rect">
            <a:avLst/>
          </a:prstGeom>
          <a:noFill/>
          <a:ln w="9525">
            <a:noFill/>
          </a:ln>
        </p:spPr>
        <p:txBody>
          <a:bodyPr wrap="square">
            <a:spAutoFit/>
          </a:bodyPr>
          <a:p>
            <a:pPr indent="0" algn="ctr"/>
            <a:r>
              <a:rPr lang="zh-CN" b="0">
                <a:cs typeface="楷体_GB2312" charset="0"/>
              </a:rPr>
              <a:t>乙</a:t>
            </a:r>
            <a:endParaRPr lang="zh-CN"/>
          </a:p>
        </p:txBody>
      </p:sp>
      <p:grpSp>
        <p:nvGrpSpPr>
          <p:cNvPr id="15" name="组合 14"/>
          <p:cNvGrpSpPr/>
          <p:nvPr/>
        </p:nvGrpSpPr>
        <p:grpSpPr>
          <a:xfrm>
            <a:off x="5026978" y="3866515"/>
            <a:ext cx="1447800" cy="1307465"/>
            <a:chOff x="7915" y="6089"/>
            <a:chExt cx="2280" cy="2059"/>
          </a:xfrm>
        </p:grpSpPr>
        <p:sp>
          <p:nvSpPr>
            <p:cNvPr id="7" name="椭圆 6"/>
            <p:cNvSpPr/>
            <p:nvPr/>
          </p:nvSpPr>
          <p:spPr>
            <a:xfrm>
              <a:off x="7915" y="8046"/>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8228" y="7365"/>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8544" y="6710"/>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8839" y="60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9175" y="60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9444" y="60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9780" y="60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10093" y="60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a:off x="4871403" y="3893820"/>
            <a:ext cx="1656715" cy="1623695"/>
            <a:chOff x="11016" y="6176"/>
            <a:chExt cx="2609" cy="2557"/>
          </a:xfrm>
        </p:grpSpPr>
        <p:cxnSp>
          <p:nvCxnSpPr>
            <p:cNvPr id="16" name="直接连接符 15"/>
            <p:cNvCxnSpPr/>
            <p:nvPr/>
          </p:nvCxnSpPr>
          <p:spPr>
            <a:xfrm flipV="1">
              <a:off x="11016" y="6194"/>
              <a:ext cx="1248" cy="2539"/>
            </a:xfrm>
            <a:prstGeom prst="line">
              <a:avLst/>
            </a:prstGeom>
            <a:ln w="28575" cmpd="sng">
              <a:solidFill>
                <a:srgbClr val="FF0000"/>
              </a:solidFill>
              <a:prstDash val="solid"/>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2298" y="6176"/>
              <a:ext cx="1327" cy="18"/>
            </a:xfrm>
            <a:prstGeom prst="line">
              <a:avLst/>
            </a:prstGeom>
            <a:ln w="28575" cmpd="sng">
              <a:solidFill>
                <a:srgbClr val="FF0000"/>
              </a:solidFill>
              <a:prstDash val="solid"/>
              <a:miter lim="800000"/>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348423" y="2251075"/>
          <a:ext cx="9595485" cy="2151380"/>
        </p:xfrm>
        <a:graphic>
          <a:graphicData uri="http://schemas.openxmlformats.org/drawingml/2006/table">
            <a:tbl>
              <a:tblPr firstRow="1" bandRow="1">
                <a:tableStyleId>{5C22544A-7EE6-4342-B048-85BDC9FD1C3A}</a:tableStyleId>
              </a:tblPr>
              <a:tblGrid>
                <a:gridCol w="1715135"/>
                <a:gridCol w="1297940"/>
                <a:gridCol w="3131820"/>
                <a:gridCol w="3450590"/>
              </a:tblGrid>
              <a:tr h="640080">
                <a:tc gridSpan="2">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方式</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蒸发</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沸腾</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755650">
                <a:tc gridSpan="2">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温度变化</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吸热，温度降低</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a:solidFill>
                            <a:schemeClr val="tx1"/>
                          </a:solidFill>
                          <a:latin typeface="Times New Roman" panose="02020603050405020304" pitchFamily="18" charset="0"/>
                          <a:sym typeface="+mn-ea"/>
                        </a:rPr>
                        <a:t>吸热，温度不变</a:t>
                      </a:r>
                      <a:endParaRPr lang="zh-CN" altLang="en-US" sz="2400" b="0">
                        <a:ln>
                          <a:noFill/>
                        </a:ln>
                        <a:solidFill>
                          <a:schemeClr val="tx1"/>
                        </a:solidFill>
                        <a:latin typeface="Times New Roman" panose="02020603050405020304" pitchFamily="18" charset="0"/>
                        <a:cs typeface="Times New Roman" panose="02020603050405020304" pitchFamily="18" charset="0"/>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55650">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相同点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3">
                  <a:txBody>
                    <a:bodyPr/>
                    <a:p>
                      <a:pPr algn="ctr"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都是</a:t>
                      </a:r>
                      <a:r>
                        <a:rPr lang="en-US" altLang="zh-CN" sz="2400" b="0">
                          <a:ln>
                            <a:noFill/>
                          </a:ln>
                          <a:solidFill>
                            <a:schemeClr val="tx1"/>
                          </a:solidFill>
                          <a:latin typeface="Times New Roman" panose="02020603050405020304" pitchFamily="18" charset="0"/>
                          <a:cs typeface="Times New Roman" panose="02020603050405020304" pitchFamily="18" charset="0"/>
                        </a:rPr>
                        <a:t>________</a:t>
                      </a:r>
                      <a:r>
                        <a:rPr lang="zh-CN" altLang="en-US" sz="2400" b="0">
                          <a:ln>
                            <a:noFill/>
                          </a:ln>
                          <a:solidFill>
                            <a:schemeClr val="tx1"/>
                          </a:solidFill>
                          <a:latin typeface="Times New Roman" panose="02020603050405020304" pitchFamily="18" charset="0"/>
                          <a:cs typeface="Times New Roman" panose="02020603050405020304" pitchFamily="18" charset="0"/>
                        </a:rPr>
                        <a:t>现象，都需要</a:t>
                      </a:r>
                      <a:r>
                        <a:rPr lang="en-US" altLang="zh-CN" sz="2400" b="0">
                          <a:ln>
                            <a:noFill/>
                          </a:ln>
                          <a:solidFill>
                            <a:schemeClr val="tx1"/>
                          </a:solidFill>
                          <a:latin typeface="Times New Roman" panose="02020603050405020304" pitchFamily="18" charset="0"/>
                          <a:cs typeface="Times New Roman" panose="02020603050405020304" pitchFamily="18" charset="0"/>
                        </a:rPr>
                        <a:t>_________</a:t>
                      </a:r>
                      <a:endParaRPr lang="zh-CN" altLang="en-US" sz="2400" b="0">
                        <a:ln>
                          <a:noFill/>
                        </a:ln>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5" name="文本框 104"/>
          <p:cNvSpPr txBox="1"/>
          <p:nvPr/>
        </p:nvSpPr>
        <p:spPr>
          <a:xfrm>
            <a:off x="5360353" y="3798570"/>
            <a:ext cx="11887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a:p>
        </p:txBody>
      </p:sp>
      <p:sp>
        <p:nvSpPr>
          <p:cNvPr id="6" name="文本框 5"/>
          <p:cNvSpPr txBox="1"/>
          <p:nvPr/>
        </p:nvSpPr>
        <p:spPr>
          <a:xfrm>
            <a:off x="8443278" y="3798570"/>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吸热</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1098233" y="1315720"/>
          <a:ext cx="10011410" cy="4530725"/>
        </p:xfrm>
        <a:graphic>
          <a:graphicData uri="http://schemas.openxmlformats.org/drawingml/2006/table">
            <a:tbl>
              <a:tblPr firstRow="1" bandRow="1">
                <a:tableStyleId>{5C22544A-7EE6-4342-B048-85BDC9FD1C3A}</a:tableStyleId>
              </a:tblPr>
              <a:tblGrid>
                <a:gridCol w="1516380"/>
                <a:gridCol w="4071620"/>
                <a:gridCol w="4423410"/>
              </a:tblGrid>
              <a:tr h="575945">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种类</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非晶体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296670">
                <a:tc rowSpan="3">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定义</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lstStyle/>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在熔化过程中不断吸热，温度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____________</a:t>
                      </a: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在熔化过程中只要持续吸热，温度就不断</a:t>
                      </a:r>
                      <a:r>
                        <a:rPr lang="en-US" altLang="zh-CN" sz="2400" b="0">
                          <a:ln>
                            <a:noFill/>
                          </a:ln>
                          <a:solidFill>
                            <a:schemeClr val="tx1"/>
                          </a:solidFill>
                          <a:latin typeface="Times New Roman" panose="02020603050405020304" pitchFamily="18" charset="0"/>
                          <a:cs typeface="Times New Roman" panose="02020603050405020304" pitchFamily="18" charset="0"/>
                        </a:rPr>
                        <a:t>__________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5">
                  <a:txBody>
                    <a:bodyPr/>
                    <a:p>
                      <a:pPr algn="ctr"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________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3">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同一物质，熔点</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凝固点</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297305">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有无熔点 和凝固点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rowSpan="3">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举例</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海波、冰、萘、水晶、石英、</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食盐、各种金属等</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29667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石蜡、松香、玻璃、沥青等</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5" name="文本框 104"/>
          <p:cNvSpPr txBox="1"/>
          <p:nvPr/>
        </p:nvSpPr>
        <p:spPr>
          <a:xfrm>
            <a:off x="3139123" y="2637790"/>
            <a:ext cx="1530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保持不变</a:t>
            </a:r>
            <a:endParaRPr lang="zh-CN" altLang="en-US"/>
          </a:p>
        </p:txBody>
      </p:sp>
      <p:sp>
        <p:nvSpPr>
          <p:cNvPr id="4" name="文本框 3"/>
          <p:cNvSpPr txBox="1"/>
          <p:nvPr/>
        </p:nvSpPr>
        <p:spPr>
          <a:xfrm>
            <a:off x="8599488" y="2709545"/>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升高</a:t>
            </a:r>
            <a:endParaRPr lang="zh-CN" altLang="en-US"/>
          </a:p>
        </p:txBody>
      </p:sp>
      <p:sp>
        <p:nvSpPr>
          <p:cNvPr id="5" name="文本框 4"/>
          <p:cNvSpPr txBox="1"/>
          <p:nvPr/>
        </p:nvSpPr>
        <p:spPr>
          <a:xfrm>
            <a:off x="5001578" y="3444240"/>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a:t>
            </a:r>
            <a:endParaRPr lang="zh-CN" altLang="en-US"/>
          </a:p>
        </p:txBody>
      </p:sp>
      <p:sp>
        <p:nvSpPr>
          <p:cNvPr id="6" name="文本框 5"/>
          <p:cNvSpPr txBox="1"/>
          <p:nvPr/>
        </p:nvSpPr>
        <p:spPr>
          <a:xfrm>
            <a:off x="8545513" y="3735705"/>
            <a:ext cx="11391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没有</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397193" y="840105"/>
          <a:ext cx="11258550" cy="5874385"/>
        </p:xfrm>
        <a:graphic>
          <a:graphicData uri="http://schemas.openxmlformats.org/drawingml/2006/table">
            <a:tbl>
              <a:tblPr firstRow="1" bandRow="1">
                <a:tableStyleId>{5C22544A-7EE6-4342-B048-85BDC9FD1C3A}</a:tableStyleId>
              </a:tblPr>
              <a:tblGrid>
                <a:gridCol w="439420"/>
                <a:gridCol w="935990"/>
                <a:gridCol w="5213985"/>
                <a:gridCol w="4669155"/>
              </a:tblGrid>
              <a:tr h="682625">
                <a:tc gridSpan="2">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种类</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非晶体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877695">
                <a:tc rowSpan="3">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熔化</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图像</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263144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特点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熔化前（</a:t>
                      </a:r>
                      <a:r>
                        <a:rPr lang="en-US" altLang="zh-CN" sz="2400" b="0" i="1" dirty="0">
                          <a:ln>
                            <a:noFill/>
                          </a:ln>
                          <a:solidFill>
                            <a:schemeClr val="tx1"/>
                          </a:solidFill>
                          <a:latin typeface="Times New Roman" panose="02020603050405020304" pitchFamily="18" charset="0"/>
                          <a:cs typeface="Times New Roman" panose="02020603050405020304" pitchFamily="18" charset="0"/>
                        </a:rPr>
                        <a:t>AB</a:t>
                      </a:r>
                      <a:r>
                        <a:rPr lang="zh-CN" altLang="en-US" sz="2400" b="0" dirty="0">
                          <a:ln>
                            <a:noFill/>
                          </a:ln>
                          <a:solidFill>
                            <a:schemeClr val="tx1"/>
                          </a:solidFill>
                          <a:latin typeface="Times New Roman" panose="02020603050405020304" pitchFamily="18" charset="0"/>
                          <a:cs typeface="Times New Roman" panose="02020603050405020304" pitchFamily="18" charset="0"/>
                        </a:rPr>
                        <a:t>段）：持续吸热，温度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，为</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态 </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熔化时（</a:t>
                      </a:r>
                      <a:r>
                        <a:rPr lang="en-US" altLang="zh-CN" sz="2400" b="0" i="1" dirty="0">
                          <a:ln>
                            <a:noFill/>
                          </a:ln>
                          <a:solidFill>
                            <a:schemeClr val="tx1"/>
                          </a:solidFill>
                          <a:latin typeface="Times New Roman" panose="02020603050405020304" pitchFamily="18" charset="0"/>
                          <a:cs typeface="Times New Roman" panose="02020603050405020304" pitchFamily="18" charset="0"/>
                        </a:rPr>
                        <a:t>BC</a:t>
                      </a:r>
                      <a:r>
                        <a:rPr lang="zh-CN" altLang="en-US" sz="2400" b="0" dirty="0">
                          <a:ln>
                            <a:noFill/>
                          </a:ln>
                          <a:solidFill>
                            <a:schemeClr val="tx1"/>
                          </a:solidFill>
                          <a:latin typeface="Times New Roman" panose="02020603050405020304" pitchFamily="18" charset="0"/>
                          <a:cs typeface="Times New Roman" panose="02020603050405020304" pitchFamily="18" charset="0"/>
                        </a:rPr>
                        <a:t>段）：持续吸热，温度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，为</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 态，此温度即为熔点 熔化后（</a:t>
                      </a:r>
                      <a:r>
                        <a:rPr lang="en-US" altLang="zh-CN" sz="2400" b="0" i="1" dirty="0">
                          <a:ln>
                            <a:noFill/>
                          </a:ln>
                          <a:solidFill>
                            <a:schemeClr val="tx1"/>
                          </a:solidFill>
                          <a:latin typeface="Times New Roman" panose="02020603050405020304" pitchFamily="18" charset="0"/>
                          <a:cs typeface="Times New Roman" panose="02020603050405020304" pitchFamily="18" charset="0"/>
                        </a:rPr>
                        <a:t>CD</a:t>
                      </a:r>
                      <a:r>
                        <a:rPr lang="zh-CN" altLang="en-US" sz="2400" b="0" dirty="0">
                          <a:ln>
                            <a:noFill/>
                          </a:ln>
                          <a:solidFill>
                            <a:schemeClr val="tx1"/>
                          </a:solidFill>
                          <a:latin typeface="Times New Roman" panose="02020603050405020304" pitchFamily="18" charset="0"/>
                          <a:cs typeface="Times New Roman" panose="02020603050405020304" pitchFamily="18" charset="0"/>
                        </a:rPr>
                        <a:t>段）：为液态</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整个过程持续__________热量，温度持续_________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82625">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应用</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利用熔化吸热可降低周围的温度</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5" name="文本框 104"/>
          <p:cNvSpPr txBox="1"/>
          <p:nvPr/>
        </p:nvSpPr>
        <p:spPr>
          <a:xfrm>
            <a:off x="1978343" y="3783330"/>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升高</a:t>
            </a:r>
            <a:endParaRPr lang="zh-CN" altLang="en-US"/>
          </a:p>
        </p:txBody>
      </p:sp>
      <p:sp>
        <p:nvSpPr>
          <p:cNvPr id="4" name="文本框 3"/>
          <p:cNvSpPr txBox="1"/>
          <p:nvPr/>
        </p:nvSpPr>
        <p:spPr>
          <a:xfrm>
            <a:off x="4033203" y="3783330"/>
            <a:ext cx="8216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固</a:t>
            </a:r>
            <a:endParaRPr lang="zh-CN" altLang="en-US"/>
          </a:p>
        </p:txBody>
      </p:sp>
      <p:sp>
        <p:nvSpPr>
          <p:cNvPr id="5" name="文本框 4"/>
          <p:cNvSpPr txBox="1"/>
          <p:nvPr/>
        </p:nvSpPr>
        <p:spPr>
          <a:xfrm>
            <a:off x="1954848" y="4704080"/>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6" name="文本框 5"/>
          <p:cNvSpPr txBox="1"/>
          <p:nvPr/>
        </p:nvSpPr>
        <p:spPr>
          <a:xfrm>
            <a:off x="3915728" y="4704080"/>
            <a:ext cx="1579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固液共存</a:t>
            </a:r>
            <a:endParaRPr lang="zh-CN" altLang="en-US"/>
          </a:p>
        </p:txBody>
      </p:sp>
      <p:sp>
        <p:nvSpPr>
          <p:cNvPr id="7" name="文本框 6"/>
          <p:cNvSpPr txBox="1"/>
          <p:nvPr/>
        </p:nvSpPr>
        <p:spPr>
          <a:xfrm>
            <a:off x="9187498" y="3956685"/>
            <a:ext cx="1395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吸收</a:t>
            </a:r>
            <a:endParaRPr lang="zh-CN" altLang="en-US"/>
          </a:p>
        </p:txBody>
      </p:sp>
      <p:sp>
        <p:nvSpPr>
          <p:cNvPr id="9" name="文本框 8"/>
          <p:cNvSpPr txBox="1"/>
          <p:nvPr/>
        </p:nvSpPr>
        <p:spPr>
          <a:xfrm>
            <a:off x="8541703" y="4560570"/>
            <a:ext cx="8820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升高</a:t>
            </a:r>
            <a:endParaRPr lang="zh-CN" altLang="en-US"/>
          </a:p>
        </p:txBody>
      </p:sp>
      <p:pic>
        <p:nvPicPr>
          <p:cNvPr id="2" name="图片 -214748243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262948" y="1540510"/>
            <a:ext cx="2218690" cy="1664970"/>
          </a:xfrm>
          <a:prstGeom prst="rect">
            <a:avLst/>
          </a:prstGeom>
          <a:noFill/>
          <a:ln w="9525">
            <a:noFill/>
          </a:ln>
        </p:spPr>
      </p:pic>
      <p:pic>
        <p:nvPicPr>
          <p:cNvPr id="3" name="图片 -2147482438"/>
          <p:cNvPicPr>
            <a:picLocks noChangeAspect="1"/>
          </p:cNvPicPr>
          <p:nvPr/>
        </p:nvPicPr>
        <p:blipFill>
          <a:blip r:embed="rId3">
            <a:clrChange>
              <a:clrFrom>
                <a:srgbClr val="7A7A7A">
                  <a:alpha val="100000"/>
                </a:srgbClr>
              </a:clrFrom>
              <a:clrTo>
                <a:srgbClr val="7A7A7A">
                  <a:alpha val="100000"/>
                  <a:alpha val="0"/>
                </a:srgbClr>
              </a:clrTo>
            </a:clrChange>
          </a:blip>
          <a:stretch>
            <a:fillRect/>
          </a:stretch>
        </p:blipFill>
        <p:spPr>
          <a:xfrm>
            <a:off x="8541703" y="1540510"/>
            <a:ext cx="2040255" cy="15754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4" grpId="0"/>
      <p:bldP spid="5" grpId="0"/>
      <p:bldP spid="6"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表格 7"/>
          <p:cNvGraphicFramePr/>
          <p:nvPr>
            <p:custDataLst>
              <p:tags r:id="rId1"/>
            </p:custDataLst>
          </p:nvPr>
        </p:nvGraphicFramePr>
        <p:xfrm>
          <a:off x="235903" y="833755"/>
          <a:ext cx="11746230" cy="5401945"/>
        </p:xfrm>
        <a:graphic>
          <a:graphicData uri="http://schemas.openxmlformats.org/drawingml/2006/table">
            <a:tbl>
              <a:tblPr firstRow="1" bandRow="1">
                <a:tableStyleId>{5C22544A-7EE6-4342-B048-85BDC9FD1C3A}</a:tableStyleId>
              </a:tblPr>
              <a:tblGrid>
                <a:gridCol w="458470"/>
                <a:gridCol w="976630"/>
                <a:gridCol w="5337175"/>
                <a:gridCol w="4973955"/>
              </a:tblGrid>
              <a:tr h="640080">
                <a:tc gridSpan="2">
                  <a:txBody>
                    <a:bodyPr/>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种类</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非晶体</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1655445">
                <a:tc rowSpan="3">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凝固</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图像</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en-US" altLang="zh-CN"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2436495">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特点</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凝固前（</a:t>
                      </a:r>
                      <a:r>
                        <a:rPr lang="en-US" altLang="zh-CN" sz="2400" b="0" i="1" dirty="0">
                          <a:ln>
                            <a:noFill/>
                          </a:ln>
                          <a:solidFill>
                            <a:schemeClr val="tx1"/>
                          </a:solidFill>
                          <a:latin typeface="Times New Roman" panose="02020603050405020304" pitchFamily="18" charset="0"/>
                          <a:cs typeface="Times New Roman" panose="02020603050405020304" pitchFamily="18" charset="0"/>
                        </a:rPr>
                        <a:t>DC</a:t>
                      </a:r>
                      <a:r>
                        <a:rPr lang="zh-CN" altLang="en-US" sz="2400" b="0" dirty="0">
                          <a:ln>
                            <a:noFill/>
                          </a:ln>
                          <a:solidFill>
                            <a:schemeClr val="tx1"/>
                          </a:solidFill>
                          <a:latin typeface="Times New Roman" panose="02020603050405020304" pitchFamily="18" charset="0"/>
                          <a:cs typeface="Times New Roman" panose="02020603050405020304" pitchFamily="18" charset="0"/>
                        </a:rPr>
                        <a:t>段）：持续放热，温度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，为 </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态</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l" fontAlgn="auto">
                        <a:lnSpc>
                          <a:spcPct val="13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凝固时（</a:t>
                      </a:r>
                      <a:r>
                        <a:rPr lang="en-US" altLang="zh-CN" sz="2400" b="0" i="1" dirty="0">
                          <a:ln>
                            <a:noFill/>
                          </a:ln>
                          <a:solidFill>
                            <a:schemeClr val="tx1"/>
                          </a:solidFill>
                          <a:latin typeface="Times New Roman" panose="02020603050405020304" pitchFamily="18" charset="0"/>
                          <a:cs typeface="Times New Roman" panose="02020603050405020304" pitchFamily="18" charset="0"/>
                        </a:rPr>
                        <a:t>CB</a:t>
                      </a:r>
                      <a:r>
                        <a:rPr lang="zh-CN" altLang="en-US" sz="2400" b="0" dirty="0">
                          <a:ln>
                            <a:noFill/>
                          </a:ln>
                          <a:solidFill>
                            <a:schemeClr val="tx1"/>
                          </a:solidFill>
                          <a:latin typeface="Times New Roman" panose="02020603050405020304" pitchFamily="18" charset="0"/>
                          <a:cs typeface="Times New Roman" panose="02020603050405020304" pitchFamily="18" charset="0"/>
                        </a:rPr>
                        <a:t>段）：持续放热，温度</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，为</a:t>
                      </a:r>
                      <a:r>
                        <a:rPr lang="en-US" altLang="zh-CN" sz="2400" b="0" dirty="0">
                          <a:ln>
                            <a:noFill/>
                          </a:ln>
                          <a:solidFill>
                            <a:schemeClr val="tx1"/>
                          </a:solidFill>
                          <a:latin typeface="Times New Roman" panose="02020603050405020304" pitchFamily="18" charset="0"/>
                          <a:cs typeface="Times New Roman" panose="02020603050405020304" pitchFamily="18" charset="0"/>
                        </a:rPr>
                        <a:t>____________</a:t>
                      </a:r>
                      <a:r>
                        <a:rPr lang="zh-CN" altLang="en-US" sz="2400" b="0" dirty="0">
                          <a:ln>
                            <a:noFill/>
                          </a:ln>
                          <a:solidFill>
                            <a:schemeClr val="tx1"/>
                          </a:solidFill>
                          <a:latin typeface="Times New Roman" panose="02020603050405020304" pitchFamily="18" charset="0"/>
                          <a:cs typeface="Times New Roman" panose="02020603050405020304" pitchFamily="18" charset="0"/>
                        </a:rPr>
                        <a:t>态，此温度即为凝固点 凝固后（</a:t>
                      </a:r>
                      <a:r>
                        <a:rPr lang="en-US" altLang="zh-CN" sz="2400" b="0" i="1" dirty="0">
                          <a:ln>
                            <a:noFill/>
                          </a:ln>
                          <a:solidFill>
                            <a:schemeClr val="tx1"/>
                          </a:solidFill>
                          <a:latin typeface="Times New Roman" panose="02020603050405020304" pitchFamily="18" charset="0"/>
                          <a:cs typeface="Times New Roman" panose="02020603050405020304" pitchFamily="18" charset="0"/>
                        </a:rPr>
                        <a:t>BA</a:t>
                      </a:r>
                      <a:r>
                        <a:rPr lang="zh-CN" altLang="en-US" sz="2400" b="0" dirty="0">
                          <a:ln>
                            <a:noFill/>
                          </a:ln>
                          <a:solidFill>
                            <a:schemeClr val="tx1"/>
                          </a:solidFill>
                          <a:latin typeface="Times New Roman" panose="02020603050405020304" pitchFamily="18" charset="0"/>
                          <a:cs typeface="Times New Roman" panose="02020603050405020304" pitchFamily="18" charset="0"/>
                        </a:rPr>
                        <a:t>）段：为固态</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l"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整个过程持续_______热量，温度不断__________</a:t>
                      </a:r>
                      <a:endParaRPr lang="en-US" altLang="zh-CN"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518160">
                <a:tc v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应用</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北方冬天</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在菜窖里放几桶水</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利用水凝固结冰时放热</a:t>
                      </a:r>
                      <a:r>
                        <a:rPr lang="en-US" altLang="zh-CN"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使窖内温度不会太低</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7" name="文本框 6"/>
          <p:cNvSpPr txBox="1"/>
          <p:nvPr/>
        </p:nvSpPr>
        <p:spPr>
          <a:xfrm>
            <a:off x="2006918" y="3703955"/>
            <a:ext cx="9683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降低</a:t>
            </a:r>
            <a:endParaRPr lang="zh-CN" altLang="en-US"/>
          </a:p>
        </p:txBody>
      </p:sp>
      <p:sp>
        <p:nvSpPr>
          <p:cNvPr id="9" name="文本框 8"/>
          <p:cNvSpPr txBox="1"/>
          <p:nvPr/>
        </p:nvSpPr>
        <p:spPr>
          <a:xfrm>
            <a:off x="4315778" y="3632200"/>
            <a:ext cx="625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液</a:t>
            </a:r>
            <a:endParaRPr lang="zh-CN" altLang="en-US"/>
          </a:p>
        </p:txBody>
      </p:sp>
      <p:sp>
        <p:nvSpPr>
          <p:cNvPr id="10" name="文本框 9"/>
          <p:cNvSpPr txBox="1"/>
          <p:nvPr/>
        </p:nvSpPr>
        <p:spPr>
          <a:xfrm>
            <a:off x="1958658" y="4624705"/>
            <a:ext cx="1065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
        <p:nvSpPr>
          <p:cNvPr id="11" name="文本框 10"/>
          <p:cNvSpPr txBox="1"/>
          <p:nvPr/>
        </p:nvSpPr>
        <p:spPr>
          <a:xfrm>
            <a:off x="3653473" y="4624705"/>
            <a:ext cx="17183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固液共存</a:t>
            </a:r>
            <a:endParaRPr lang="zh-CN" altLang="en-US"/>
          </a:p>
        </p:txBody>
      </p:sp>
      <p:sp>
        <p:nvSpPr>
          <p:cNvPr id="12" name="文本框 11"/>
          <p:cNvSpPr txBox="1"/>
          <p:nvPr/>
        </p:nvSpPr>
        <p:spPr>
          <a:xfrm>
            <a:off x="9113838" y="3851910"/>
            <a:ext cx="851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放出</a:t>
            </a:r>
            <a:endParaRPr lang="zh-CN" altLang="en-US"/>
          </a:p>
        </p:txBody>
      </p:sp>
      <p:sp>
        <p:nvSpPr>
          <p:cNvPr id="13" name="文本框 12"/>
          <p:cNvSpPr txBox="1"/>
          <p:nvPr/>
        </p:nvSpPr>
        <p:spPr>
          <a:xfrm>
            <a:off x="7718743" y="4455795"/>
            <a:ext cx="12128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降低</a:t>
            </a:r>
            <a:endParaRPr lang="zh-CN" altLang="en-US"/>
          </a:p>
        </p:txBody>
      </p:sp>
      <p:pic>
        <p:nvPicPr>
          <p:cNvPr id="2" name="图片 -2147482437"/>
          <p:cNvPicPr>
            <a:picLocks noChangeAspect="1"/>
          </p:cNvPicPr>
          <p:nvPr/>
        </p:nvPicPr>
        <p:blipFill>
          <a:blip r:embed="rId2"/>
          <a:stretch>
            <a:fillRect/>
          </a:stretch>
        </p:blipFill>
        <p:spPr>
          <a:xfrm>
            <a:off x="3703638" y="1579880"/>
            <a:ext cx="1883410" cy="1454150"/>
          </a:xfrm>
          <a:prstGeom prst="rect">
            <a:avLst/>
          </a:prstGeom>
          <a:noFill/>
          <a:ln w="9525">
            <a:noFill/>
          </a:ln>
        </p:spPr>
      </p:pic>
      <p:pic>
        <p:nvPicPr>
          <p:cNvPr id="3" name="图片 -214748243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749348" y="1483995"/>
            <a:ext cx="1993265" cy="15843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21703" y="1142365"/>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1" name="文本框 10"/>
          <p:cNvSpPr txBox="1"/>
          <p:nvPr/>
        </p:nvSpPr>
        <p:spPr>
          <a:xfrm>
            <a:off x="8605838" y="575373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105" name="文本框 104"/>
          <p:cNvSpPr txBox="1"/>
          <p:nvPr/>
        </p:nvSpPr>
        <p:spPr>
          <a:xfrm>
            <a:off x="922338" y="1927860"/>
            <a:ext cx="10074910"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zh-CN" sz="2400" b="0">
                <a:latin typeface="Times New Roman" panose="02020603050405020304" pitchFamily="18" charset="0"/>
                <a:ea typeface="宋体" panose="02010600030101010101" pitchFamily="2" charset="-122"/>
                <a:cs typeface="Times New Roman" panose="02020603050405020304" pitchFamily="18" charset="0"/>
              </a:rPr>
              <a:t>图示为某种物质熔化时温度随时间变化的图像．根据图像，下列判断正确的是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该物质熔化过程持续了</a:t>
            </a:r>
            <a:r>
              <a:rPr lang="en-US" sz="2400" b="0">
                <a:latin typeface="Times New Roman" panose="02020603050405020304" pitchFamily="18" charset="0"/>
                <a:ea typeface="宋体" panose="02010600030101010101" pitchFamily="2" charset="-122"/>
                <a:cs typeface="Times New Roman" panose="02020603050405020304" pitchFamily="18" charset="0"/>
              </a:rPr>
              <a:t>25 minB. </a:t>
            </a:r>
            <a:r>
              <a:rPr lang="zh-CN" sz="2400" b="0">
                <a:latin typeface="Times New Roman" panose="02020603050405020304" pitchFamily="18" charset="0"/>
                <a:ea typeface="宋体" panose="02010600030101010101" pitchFamily="2" charset="-122"/>
                <a:cs typeface="Times New Roman" panose="02020603050405020304" pitchFamily="18" charset="0"/>
              </a:rPr>
              <a:t>该物质是晶体，熔点为</a:t>
            </a:r>
            <a:r>
              <a:rPr lang="en-US" sz="2400" b="0">
                <a:latin typeface="Times New Roman" panose="02020603050405020304" pitchFamily="18" charset="0"/>
                <a:ea typeface="宋体" panose="02010600030101010101" pitchFamily="2" charset="-122"/>
                <a:cs typeface="Times New Roman" panose="02020603050405020304" pitchFamily="18" charset="0"/>
              </a:rPr>
              <a:t>80 ℃C. </a:t>
            </a:r>
            <a:r>
              <a:rPr lang="zh-CN" sz="2400" b="0">
                <a:latin typeface="Times New Roman" panose="02020603050405020304" pitchFamily="18" charset="0"/>
                <a:ea typeface="宋体" panose="02010600030101010101" pitchFamily="2" charset="-122"/>
                <a:cs typeface="Times New Roman" panose="02020603050405020304" pitchFamily="18" charset="0"/>
              </a:rPr>
              <a:t>在第</a:t>
            </a:r>
            <a:r>
              <a:rPr lang="en-US" sz="2400" b="0">
                <a:latin typeface="Times New Roman" panose="02020603050405020304" pitchFamily="18" charset="0"/>
                <a:ea typeface="宋体" panose="02010600030101010101" pitchFamily="2" charset="-122"/>
                <a:cs typeface="Times New Roman" panose="02020603050405020304" pitchFamily="18" charset="0"/>
              </a:rPr>
              <a:t>30 min</a:t>
            </a:r>
            <a:r>
              <a:rPr lang="zh-CN" sz="2400" b="0">
                <a:latin typeface="Times New Roman" panose="02020603050405020304" pitchFamily="18" charset="0"/>
                <a:ea typeface="宋体" panose="02010600030101010101" pitchFamily="2" charset="-122"/>
                <a:cs typeface="Times New Roman" panose="02020603050405020304" pitchFamily="18" charset="0"/>
              </a:rPr>
              <a:t>，该物质处于固液共存状态</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在第</a:t>
            </a:r>
            <a:r>
              <a:rPr lang="en-US" sz="2400" b="0">
                <a:latin typeface="Times New Roman" panose="02020603050405020304" pitchFamily="18" charset="0"/>
                <a:ea typeface="宋体" panose="02010600030101010101" pitchFamily="2" charset="-122"/>
                <a:cs typeface="Times New Roman" panose="02020603050405020304" pitchFamily="18" charset="0"/>
              </a:rPr>
              <a:t>10 min</a:t>
            </a:r>
            <a:r>
              <a:rPr lang="zh-CN" sz="2400" b="0">
                <a:latin typeface="Times New Roman" panose="02020603050405020304" pitchFamily="18" charset="0"/>
                <a:ea typeface="宋体" panose="02010600030101010101" pitchFamily="2" charset="-122"/>
                <a:cs typeface="Times New Roman" panose="02020603050405020304" pitchFamily="18" charset="0"/>
              </a:rPr>
              <a:t>到第</a:t>
            </a:r>
            <a:r>
              <a:rPr lang="en-US" sz="2400" b="0">
                <a:latin typeface="Times New Roman" panose="02020603050405020304" pitchFamily="18" charset="0"/>
                <a:ea typeface="宋体" panose="02010600030101010101" pitchFamily="2" charset="-122"/>
                <a:cs typeface="Times New Roman" panose="02020603050405020304" pitchFamily="18" charset="0"/>
              </a:rPr>
              <a:t>25 min</a:t>
            </a:r>
            <a:r>
              <a:rPr lang="zh-CN" sz="2400" b="0">
                <a:latin typeface="Times New Roman" panose="02020603050405020304" pitchFamily="18" charset="0"/>
                <a:ea typeface="宋体" panose="02010600030101010101" pitchFamily="2" charset="-122"/>
                <a:cs typeface="Times New Roman" panose="02020603050405020304" pitchFamily="18" charset="0"/>
              </a:rPr>
              <a:t>之间，由于物质</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温度不变，所以不吸收热量</a:t>
            </a:r>
            <a:endParaRPr lang="zh-CN" altLang="en-US">
              <a:latin typeface="Times New Roman" panose="02020603050405020304" pitchFamily="18" charset="0"/>
              <a:cs typeface="Times New Roman" panose="02020603050405020304" pitchFamily="18" charset="0"/>
            </a:endParaRPr>
          </a:p>
        </p:txBody>
      </p:sp>
      <p:pic>
        <p:nvPicPr>
          <p:cNvPr id="2" name="图片 -2147482434"/>
          <p:cNvPicPr>
            <a:picLocks noChangeAspect="1"/>
          </p:cNvPicPr>
          <p:nvPr/>
        </p:nvPicPr>
        <p:blipFill>
          <a:blip r:embed="rId2"/>
          <a:stretch>
            <a:fillRect/>
          </a:stretch>
        </p:blipFill>
        <p:spPr>
          <a:xfrm>
            <a:off x="7237413" y="2886075"/>
            <a:ext cx="3848100" cy="2541905"/>
          </a:xfrm>
          <a:prstGeom prst="rect">
            <a:avLst/>
          </a:prstGeom>
          <a:noFill/>
          <a:ln w="9525">
            <a:noFill/>
          </a:ln>
        </p:spPr>
      </p:pic>
      <p:sp>
        <p:nvSpPr>
          <p:cNvPr id="3" name="文本框 2"/>
          <p:cNvSpPr txBox="1"/>
          <p:nvPr/>
        </p:nvSpPr>
        <p:spPr>
          <a:xfrm>
            <a:off x="2109788" y="2670810"/>
            <a:ext cx="7480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912178" y="998855"/>
            <a:ext cx="1031748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cs typeface="Times New Roman" panose="02020603050405020304" pitchFamily="18" charset="0"/>
              </a:rPr>
              <a:t>2. (RJ</a:t>
            </a:r>
            <a:r>
              <a:rPr lang="zh-CN" sz="2400" b="0">
                <a:latin typeface="Times New Roman" panose="02020603050405020304" pitchFamily="18" charset="0"/>
                <a:cs typeface="Times New Roman" panose="02020603050405020304" pitchFamily="18" charset="0"/>
              </a:rPr>
              <a:t>八上</a:t>
            </a:r>
            <a:r>
              <a:rPr lang="en-US" sz="2400" b="0">
                <a:latin typeface="Times New Roman" panose="02020603050405020304" pitchFamily="18" charset="0"/>
                <a:cs typeface="Times New Roman" panose="02020603050405020304" pitchFamily="18" charset="0"/>
              </a:rPr>
              <a:t>P60</a:t>
            </a:r>
            <a:r>
              <a:rPr lang="zh-CN" sz="2400" b="0">
                <a:latin typeface="Times New Roman" panose="02020603050405020304" pitchFamily="18" charset="0"/>
                <a:cs typeface="Times New Roman" panose="02020603050405020304" pitchFamily="18" charset="0"/>
              </a:rPr>
              <a:t>，想想做做改编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李丽学习了水的沸腾知识后，按老师的要求课后做了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纸锅烧水</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实验．她将适当的水装入纸锅后，放到火上加热，没有让火苗烧到水面以上的纸，一会儿水沸腾了，但纸锅并没有燃烧．水的沸腾是剧烈的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现象；纸锅没有燃烧，是因为水沸腾时仍要继续吸热，温度</a:t>
            </a:r>
            <a:r>
              <a:rPr lang="en-US" sz="2400" b="0">
                <a:latin typeface="Times New Roman" panose="02020603050405020304" pitchFamily="18" charset="0"/>
                <a:cs typeface="Times New Roman" panose="02020603050405020304" pitchFamily="18" charset="0"/>
              </a:rPr>
              <a:t>_______</a:t>
            </a:r>
            <a:r>
              <a:rPr lang="zh-CN" sz="2400" b="0">
                <a:latin typeface="Times New Roman" panose="02020603050405020304" pitchFamily="18" charset="0"/>
                <a:cs typeface="Times New Roman" panose="02020603050405020304" pitchFamily="18" charset="0"/>
              </a:rPr>
              <a:t>，低于纸的着火点，所以纸锅没有燃烧．</a:t>
            </a:r>
            <a:endParaRPr lang="zh-CN" altLang="en-US">
              <a:latin typeface="Times New Roman" panose="02020603050405020304" pitchFamily="18" charset="0"/>
              <a:cs typeface="Times New Roman" panose="02020603050405020304" pitchFamily="18" charset="0"/>
            </a:endParaRPr>
          </a:p>
        </p:txBody>
      </p:sp>
      <p:sp>
        <p:nvSpPr>
          <p:cNvPr id="11" name="文本框 10"/>
          <p:cNvSpPr txBox="1"/>
          <p:nvPr/>
        </p:nvSpPr>
        <p:spPr>
          <a:xfrm>
            <a:off x="5612448" y="596265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pic>
        <p:nvPicPr>
          <p:cNvPr id="2" name="图片 -2147482433"/>
          <p:cNvPicPr>
            <a:picLocks noChangeAspect="1"/>
          </p:cNvPicPr>
          <p:nvPr/>
        </p:nvPicPr>
        <p:blipFill>
          <a:blip r:embed="rId1"/>
          <a:stretch>
            <a:fillRect/>
          </a:stretch>
        </p:blipFill>
        <p:spPr>
          <a:xfrm>
            <a:off x="4582478" y="3852545"/>
            <a:ext cx="2976245" cy="1881505"/>
          </a:xfrm>
          <a:prstGeom prst="rect">
            <a:avLst/>
          </a:prstGeom>
          <a:noFill/>
          <a:ln w="9525">
            <a:noFill/>
          </a:ln>
        </p:spPr>
      </p:pic>
      <p:sp>
        <p:nvSpPr>
          <p:cNvPr id="6" name="文本框 5"/>
          <p:cNvSpPr txBox="1"/>
          <p:nvPr/>
        </p:nvSpPr>
        <p:spPr>
          <a:xfrm>
            <a:off x="2380933" y="2781300"/>
            <a:ext cx="10166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汽化</a:t>
            </a:r>
            <a:endParaRPr lang="zh-CN" altLang="en-US"/>
          </a:p>
        </p:txBody>
      </p:sp>
      <p:sp>
        <p:nvSpPr>
          <p:cNvPr id="7" name="文本框 6"/>
          <p:cNvSpPr txBox="1"/>
          <p:nvPr/>
        </p:nvSpPr>
        <p:spPr>
          <a:xfrm>
            <a:off x="1400493" y="3328035"/>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10.xml><?xml version="1.0" encoding="utf-8"?>
<p:tagLst xmlns:p="http://schemas.openxmlformats.org/presentationml/2006/main">
  <p:tag name="KSO_WM_UNIT_TABLE_BEAUTIFY" val="smartTable{c29b196a-23f1-48df-b575-a72f0fa8407f}"/>
</p:tagLst>
</file>

<file path=ppt/tags/tag11.xml><?xml version="1.0" encoding="utf-8"?>
<p:tagLst xmlns:p="http://schemas.openxmlformats.org/presentationml/2006/main">
  <p:tag name="KSO_WM_UNIT_TABLE_BEAUTIFY" val="smartTable{ad834b29-8ffa-4092-a47c-c6f256ca5f9c}"/>
</p:tagLst>
</file>

<file path=ppt/tags/tag12.xml><?xml version="1.0" encoding="utf-8"?>
<p:tagLst xmlns:p="http://schemas.openxmlformats.org/presentationml/2006/main">
  <p:tag name="KSO_WM_UNIT_TABLE_BEAUTIFY" val="smartTable{da6b9cd9-5530-4192-b2c9-87274a42de98}"/>
</p:tagLst>
</file>

<file path=ppt/tags/tag13.xml><?xml version="1.0" encoding="utf-8"?>
<p:tagLst xmlns:p="http://schemas.openxmlformats.org/presentationml/2006/main">
  <p:tag name="KSO_WM_UNIT_TABLE_BEAUTIFY" val="smartTable{c5ecebe4-cd3b-4d7f-b45a-dd5ef7bd4d92}"/>
</p:tagLst>
</file>

<file path=ppt/tags/tag14.xml><?xml version="1.0" encoding="utf-8"?>
<p:tagLst xmlns:p="http://schemas.openxmlformats.org/presentationml/2006/main">
  <p:tag name="KSO_WM_UNIT_TABLE_BEAUTIFY" val="smartTable{04bcd592-1466-47b7-9371-94d12b1ec2c0}"/>
</p:tagLst>
</file>

<file path=ppt/tags/tag15.xml><?xml version="1.0" encoding="utf-8"?>
<p:tagLst xmlns:p="http://schemas.openxmlformats.org/presentationml/2006/main">
  <p:tag name="KSO_WM_UNIT_TABLE_BEAUTIFY" val="smartTable{d4b184d0-b6fe-4110-bc09-2a1f6afa21e6}"/>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9401bf0c-5f08-44f7-b4fa-76030ed59d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6299</Words>
  <Application>WPS 演示</Application>
  <PresentationFormat>宽屏</PresentationFormat>
  <Paragraphs>731</Paragraphs>
  <Slides>33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Times New Roman</vt:lpstr>
      <vt:lpstr>黑体</vt:lpstr>
      <vt:lpstr>Tahoma</vt:lpstr>
      <vt:lpstr>微软雅黑</vt:lpstr>
      <vt:lpstr>楷体_GB2312</vt:lpstr>
      <vt:lpstr>新宋体</vt:lpstr>
      <vt:lpstr>仿宋_GB2312</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